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0"/>
  </p:notesMasterIdLst>
  <p:sldIdLst>
    <p:sldId id="257" r:id="rId3"/>
    <p:sldId id="270" r:id="rId4"/>
    <p:sldId id="302" r:id="rId5"/>
    <p:sldId id="271" r:id="rId6"/>
    <p:sldId id="272" r:id="rId7"/>
    <p:sldId id="265" r:id="rId8"/>
    <p:sldId id="267" r:id="rId9"/>
    <p:sldId id="273" r:id="rId10"/>
    <p:sldId id="274" r:id="rId11"/>
    <p:sldId id="275" r:id="rId12"/>
    <p:sldId id="276" r:id="rId13"/>
    <p:sldId id="277" r:id="rId14"/>
    <p:sldId id="297" r:id="rId15"/>
    <p:sldId id="293" r:id="rId16"/>
    <p:sldId id="295" r:id="rId17"/>
    <p:sldId id="296" r:id="rId18"/>
    <p:sldId id="287" r:id="rId19"/>
    <p:sldId id="288" r:id="rId20"/>
    <p:sldId id="289" r:id="rId21"/>
    <p:sldId id="290" r:id="rId22"/>
    <p:sldId id="291" r:id="rId23"/>
    <p:sldId id="292" r:id="rId24"/>
    <p:sldId id="281" r:id="rId25"/>
    <p:sldId id="278" r:id="rId26"/>
    <p:sldId id="280" r:id="rId27"/>
    <p:sldId id="279" r:id="rId28"/>
    <p:sldId id="259" r:id="rId29"/>
    <p:sldId id="269" r:id="rId30"/>
    <p:sldId id="262" r:id="rId31"/>
    <p:sldId id="266" r:id="rId32"/>
    <p:sldId id="268" r:id="rId33"/>
    <p:sldId id="263" r:id="rId34"/>
    <p:sldId id="264" r:id="rId35"/>
    <p:sldId id="298" r:id="rId36"/>
    <p:sldId id="299" r:id="rId37"/>
    <p:sldId id="301" r:id="rId38"/>
    <p:sldId id="30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24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Sheet1!$A$2:$A$4</c:f>
              <c:numCache>
                <c:formatCode>General</c:formatCode>
                <c:ptCount val="3"/>
                <c:pt idx="0">
                  <c:v>-1</c:v>
                </c:pt>
                <c:pt idx="1">
                  <c:v>0</c:v>
                </c:pt>
                <c:pt idx="2">
                  <c:v>1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362-436A-B696-2D62BDE2A4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2792800"/>
        <c:axId val="1382235984"/>
      </c:scatterChart>
      <c:valAx>
        <c:axId val="2102792800"/>
        <c:scaling>
          <c:orientation val="minMax"/>
          <c:max val="1"/>
          <c:min val="-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2235984"/>
        <c:crosses val="autoZero"/>
        <c:crossBetween val="midCat"/>
      </c:valAx>
      <c:valAx>
        <c:axId val="1382235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2792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Sheet1!$A$2:$A$4</c:f>
              <c:numCache>
                <c:formatCode>General</c:formatCode>
                <c:ptCount val="3"/>
                <c:pt idx="0">
                  <c:v>-1</c:v>
                </c:pt>
                <c:pt idx="1">
                  <c:v>0</c:v>
                </c:pt>
                <c:pt idx="2">
                  <c:v>1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45E-44E5-AF07-5202D6DE2A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2792800"/>
        <c:axId val="1382235984"/>
      </c:scatterChart>
      <c:valAx>
        <c:axId val="2102792800"/>
        <c:scaling>
          <c:orientation val="minMax"/>
          <c:max val="1"/>
          <c:min val="-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2235984"/>
        <c:crosses val="autoZero"/>
        <c:crossBetween val="midCat"/>
      </c:valAx>
      <c:valAx>
        <c:axId val="1382235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2792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Sheet1!$A$2:$A$4</c:f>
              <c:numCache>
                <c:formatCode>General</c:formatCode>
                <c:ptCount val="3"/>
                <c:pt idx="0">
                  <c:v>-1</c:v>
                </c:pt>
                <c:pt idx="1">
                  <c:v>0</c:v>
                </c:pt>
                <c:pt idx="2">
                  <c:v>1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F8F-451D-8A93-C23B4B635F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2792800"/>
        <c:axId val="1382235984"/>
      </c:scatterChart>
      <c:valAx>
        <c:axId val="2102792800"/>
        <c:scaling>
          <c:orientation val="minMax"/>
          <c:max val="1"/>
          <c:min val="-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2235984"/>
        <c:crosses val="autoZero"/>
        <c:crossBetween val="midCat"/>
      </c:valAx>
      <c:valAx>
        <c:axId val="1382235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2792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Sheet1!$A$2:$A$4</c:f>
              <c:numCache>
                <c:formatCode>General</c:formatCode>
                <c:ptCount val="3"/>
                <c:pt idx="0">
                  <c:v>-1</c:v>
                </c:pt>
                <c:pt idx="1">
                  <c:v>0</c:v>
                </c:pt>
                <c:pt idx="2">
                  <c:v>1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1C9-492D-B730-5D60D6DB8C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2792800"/>
        <c:axId val="1382235984"/>
      </c:scatterChart>
      <c:valAx>
        <c:axId val="2102792800"/>
        <c:scaling>
          <c:orientation val="minMax"/>
          <c:max val="1"/>
          <c:min val="-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2235984"/>
        <c:crosses val="autoZero"/>
        <c:crossBetween val="midCat"/>
      </c:valAx>
      <c:valAx>
        <c:axId val="1382235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2792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Sheet1!$A$2:$A$4</c:f>
              <c:numCache>
                <c:formatCode>General</c:formatCode>
                <c:ptCount val="3"/>
                <c:pt idx="0">
                  <c:v>-1</c:v>
                </c:pt>
                <c:pt idx="1">
                  <c:v>0</c:v>
                </c:pt>
                <c:pt idx="2">
                  <c:v>1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200-4E66-BEF7-B0580E357C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2792800"/>
        <c:axId val="1382235984"/>
      </c:scatterChart>
      <c:valAx>
        <c:axId val="2102792800"/>
        <c:scaling>
          <c:orientation val="minMax"/>
          <c:max val="1"/>
          <c:min val="-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2235984"/>
        <c:crosses val="autoZero"/>
        <c:crossBetween val="midCat"/>
      </c:valAx>
      <c:valAx>
        <c:axId val="1382235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2792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Sheet1!$A$2:$A$4</c:f>
              <c:numCache>
                <c:formatCode>General</c:formatCode>
                <c:ptCount val="3"/>
                <c:pt idx="0">
                  <c:v>-1</c:v>
                </c:pt>
                <c:pt idx="1">
                  <c:v>0</c:v>
                </c:pt>
                <c:pt idx="2">
                  <c:v>1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6D2-4802-9B92-5148E93F06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2792800"/>
        <c:axId val="1382235984"/>
      </c:scatterChart>
      <c:valAx>
        <c:axId val="2102792800"/>
        <c:scaling>
          <c:orientation val="minMax"/>
          <c:max val="1"/>
          <c:min val="-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2235984"/>
        <c:crosses val="autoZero"/>
        <c:crossBetween val="midCat"/>
      </c:valAx>
      <c:valAx>
        <c:axId val="1382235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2792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D8848B-B597-4AA9-A63D-FB61529C6EA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A5A37-AEEE-41B6-A8A0-F2AA31808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4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E9452-CEA6-2A45-81E9-718CAE017D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40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Talk about </a:t>
            </a:r>
            <a:r>
              <a:rPr lang="en-US" dirty="0" err="1">
                <a:solidFill>
                  <a:srgbClr val="FF0000"/>
                </a:solidFill>
              </a:rPr>
              <a:t>ValuedParams</a:t>
            </a:r>
            <a:r>
              <a:rPr lang="en-US" dirty="0">
                <a:solidFill>
                  <a:srgbClr val="FF0000"/>
                </a:solidFill>
              </a:rPr>
              <a:t>, Fixed Value</a:t>
            </a:r>
          </a:p>
          <a:p>
            <a:r>
              <a:rPr lang="en-US" dirty="0">
                <a:solidFill>
                  <a:srgbClr val="FF0000"/>
                </a:solidFill>
              </a:rPr>
              <a:t>Depreciation, </a:t>
            </a:r>
            <a:r>
              <a:rPr lang="en-US" dirty="0" err="1">
                <a:solidFill>
                  <a:srgbClr val="FF0000"/>
                </a:solidFill>
              </a:rPr>
              <a:t>DiscountRate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resource conventions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0B748C-B29F-3E42-97A2-F453C151F2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09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FB4C-BD37-2EF2-AEC9-E154C0DAE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6F09F5-98DB-3651-8A04-99339D2F8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3FD51-F7E6-51CC-A59E-B10D3CE81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6AB75-8B0B-45AF-ACF7-AD34284B755D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CBB1B-3917-1DCA-4966-0105BC22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4554E-56A1-3006-9C1C-FEB862AD7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9F299-5C41-4BDA-861B-9FAFBA078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89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6A9F-534D-EF64-E18C-81600BD2F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FCC14-10B0-E850-3187-FBE0530ACB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7E4CA-97C0-CC2D-0B1B-17694CECB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6AB75-8B0B-45AF-ACF7-AD34284B755D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0F114-FF9F-F615-20C7-35BEA5F31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46EE2-DC9D-18A5-6137-545FBCC0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9F299-5C41-4BDA-861B-9FAFBA078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94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84B183-D782-D2E7-996B-9DE0C8C2B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BD9E8-F6E2-89FC-2A76-26096481D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11B98-8A9A-169C-EA4A-392C6B9E3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6AB75-8B0B-45AF-ACF7-AD34284B755D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4450D-A354-2CD9-55F1-B3992A9DF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D7C5A-DC85-7B95-3D66-7248AF55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9F299-5C41-4BDA-861B-9FAFBA078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19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2DE202-27EF-184A-BEB4-A8B4E0909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548234" y="6706"/>
            <a:ext cx="13740233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A7E548-E259-744B-BD3C-122448DC830E}"/>
              </a:ext>
            </a:extLst>
          </p:cNvPr>
          <p:cNvSpPr/>
          <p:nvPr userDrawn="1"/>
        </p:nvSpPr>
        <p:spPr>
          <a:xfrm>
            <a:off x="0" y="3353"/>
            <a:ext cx="12192000" cy="6864706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0">
                <a:schemeClr val="bg1">
                  <a:lumMod val="99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A8ED65-CBE3-E64F-9AFE-858FAA61F970}"/>
              </a:ext>
            </a:extLst>
          </p:cNvPr>
          <p:cNvSpPr/>
          <p:nvPr userDrawn="1"/>
        </p:nvSpPr>
        <p:spPr>
          <a:xfrm>
            <a:off x="0" y="4069809"/>
            <a:ext cx="6100763" cy="1734342"/>
          </a:xfrm>
          <a:prstGeom prst="rect">
            <a:avLst/>
          </a:prstGeom>
          <a:solidFill>
            <a:srgbClr val="01597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7BA1C-B7EA-4948-A940-E2678C3442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1771"/>
            <a:ext cx="9144000" cy="1405839"/>
          </a:xfrm>
          <a:effectLst/>
        </p:spPr>
        <p:txBody>
          <a:bodyPr anchor="t" anchorCtr="0">
            <a:normAutofit/>
          </a:bodyPr>
          <a:lstStyle>
            <a:lvl1pPr algn="l">
              <a:defRPr sz="4800">
                <a:solidFill>
                  <a:srgbClr val="01597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31B1E0-F1A1-404C-94EF-DE851D7D8827}"/>
              </a:ext>
            </a:extLst>
          </p:cNvPr>
          <p:cNvSpPr/>
          <p:nvPr userDrawn="1"/>
        </p:nvSpPr>
        <p:spPr>
          <a:xfrm>
            <a:off x="6096000" y="4069809"/>
            <a:ext cx="6096000" cy="1734342"/>
          </a:xfrm>
          <a:prstGeom prst="rect">
            <a:avLst/>
          </a:prstGeom>
          <a:solidFill>
            <a:srgbClr val="2BABE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D32E1-49B1-8B44-88E6-07E05F6B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8BBC9-632B-9049-8E0B-5C1E0450B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E933D-86F4-0140-8BDF-8694B664E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507007-C451-DF49-B1E5-AAE0C68257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249" y="4222209"/>
            <a:ext cx="4873625" cy="142954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1" i="0">
                <a:solidFill>
                  <a:srgbClr val="01597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FontTx/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subtitle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D9CE15-939D-D949-BC91-2568102E28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80524" y="4222209"/>
            <a:ext cx="4929699" cy="1429542"/>
          </a:xfrm>
        </p:spPr>
        <p:txBody>
          <a:bodyPr/>
          <a:lstStyle>
            <a:lvl1pPr marL="0" indent="0" algn="r">
              <a:buNone/>
              <a:defRPr sz="18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7E7C23-14CC-184A-8A63-141A4FEF38F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069809"/>
            <a:ext cx="0" cy="173434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47CE1E6-AB95-4944-8313-79281222ED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8800" y="413673"/>
            <a:ext cx="4087368" cy="11645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08556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2DE202-27EF-184A-BEB4-A8B4E0909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548234" y="6706"/>
            <a:ext cx="13740233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A7E548-E259-744B-BD3C-122448DC830E}"/>
              </a:ext>
            </a:extLst>
          </p:cNvPr>
          <p:cNvSpPr/>
          <p:nvPr userDrawn="1"/>
        </p:nvSpPr>
        <p:spPr>
          <a:xfrm>
            <a:off x="0" y="3353"/>
            <a:ext cx="12192000" cy="6864706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0">
                <a:schemeClr val="bg1">
                  <a:lumMod val="99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A8ED65-CBE3-E64F-9AFE-858FAA61F970}"/>
              </a:ext>
            </a:extLst>
          </p:cNvPr>
          <p:cNvSpPr/>
          <p:nvPr userDrawn="1"/>
        </p:nvSpPr>
        <p:spPr>
          <a:xfrm>
            <a:off x="0" y="4069809"/>
            <a:ext cx="6100763" cy="1734342"/>
          </a:xfrm>
          <a:prstGeom prst="rect">
            <a:avLst/>
          </a:prstGeom>
          <a:solidFill>
            <a:srgbClr val="01597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7BA1C-B7EA-4948-A940-E2678C3442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1771"/>
            <a:ext cx="9144000" cy="1405839"/>
          </a:xfrm>
          <a:effectLst/>
        </p:spPr>
        <p:txBody>
          <a:bodyPr anchor="t" anchorCtr="0">
            <a:normAutofit/>
          </a:bodyPr>
          <a:lstStyle>
            <a:lvl1pPr algn="l">
              <a:defRPr sz="4800">
                <a:solidFill>
                  <a:srgbClr val="01597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31B1E0-F1A1-404C-94EF-DE851D7D8827}"/>
              </a:ext>
            </a:extLst>
          </p:cNvPr>
          <p:cNvSpPr/>
          <p:nvPr userDrawn="1"/>
        </p:nvSpPr>
        <p:spPr>
          <a:xfrm>
            <a:off x="6096000" y="4069809"/>
            <a:ext cx="6096000" cy="1734342"/>
          </a:xfrm>
          <a:prstGeom prst="rect">
            <a:avLst/>
          </a:prstGeom>
          <a:solidFill>
            <a:srgbClr val="2BABE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D32E1-49B1-8B44-88E6-07E05F6B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8BBC9-632B-9049-8E0B-5C1E0450B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E933D-86F4-0140-8BDF-8694B664E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507007-C451-DF49-B1E5-AAE0C68257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249" y="4222209"/>
            <a:ext cx="4873625" cy="142954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1" i="0">
                <a:solidFill>
                  <a:srgbClr val="01597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FontTx/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subtitle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D9CE15-939D-D949-BC91-2568102E28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80524" y="4222209"/>
            <a:ext cx="4929699" cy="1429542"/>
          </a:xfrm>
        </p:spPr>
        <p:txBody>
          <a:bodyPr/>
          <a:lstStyle>
            <a:lvl1pPr marL="0" indent="0" algn="r">
              <a:buNone/>
              <a:defRPr sz="18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7E7C23-14CC-184A-8A63-141A4FEF38F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069809"/>
            <a:ext cx="0" cy="173434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47CE1E6-AB95-4944-8313-79281222ED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8800" y="413673"/>
            <a:ext cx="4087368" cy="11645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31157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5D9CE15-939D-D949-BC91-2568102E2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7BA1C-B7EA-4948-A940-E2678C3442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1597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D32E1-49B1-8B44-88E6-07E05F6B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8BBC9-632B-9049-8E0B-5C1E0450B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E933D-86F4-0140-8BDF-8694B664E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51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0BCBA-77F5-A840-86AC-9F401CB83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1149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ED6E1-D7B9-AB47-8684-E05AE6664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351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D94AD-F92D-594F-B84B-353B5C973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75D60-3EA3-1143-B164-6BA2FB166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85FFD-6CE7-F54D-813A-C90850B1C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9897C-68DE-3A38-BA95-6E6B9DC9A4DD}"/>
              </a:ext>
            </a:extLst>
          </p:cNvPr>
          <p:cNvSpPr txBox="1"/>
          <p:nvPr userDrawn="1"/>
        </p:nvSpPr>
        <p:spPr>
          <a:xfrm>
            <a:off x="0" y="6603295"/>
            <a:ext cx="1329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ies.inl.gov</a:t>
            </a: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5140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FC7C-C095-884D-8B7A-628BD0DD6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62DB2-04C0-0842-8C07-5EC935525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6A1B2-0FD6-8A4A-AFD3-C96454DD0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E0C5D-7201-8340-9CE6-FA4EB8CE6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919E0-C128-1742-B9F2-6AF02BCE0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04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1470C-2B73-1E49-8372-D5B0D61F3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8092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9ECE7-A324-A942-B943-8B13D1DDF6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99351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811CE-7AC8-8441-9FF7-E7906BA90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99351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E3462-BE17-CA47-8225-62056826E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EF760-D745-5940-891A-9802F2724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4295A-93BD-DD4A-8F18-FCCC8AC86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917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5592-435A-154A-9E5D-63987A9BA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158092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92C79-F157-B84B-B9FD-3FA5B02D8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5794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A93E2-A6B8-8B4C-B817-9F1F9D0C9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81858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5D49D5-31E7-194A-8A1F-FCCEFE7E81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5794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F77CE8-7115-F240-AC07-28EEBB55EC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81858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A46522-30D3-4840-B67E-7ABE361B5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522DC5-F28B-7049-8E2E-D32DA55D2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C022E2-7A43-7F40-BFAC-13E7820BE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581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AB285F-A499-DC45-BD19-EBD0C7029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A4CE4-DBD6-1540-9F29-B127EC69D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8A132-1ECB-7F4D-A0E1-171DA21B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8852DB-304E-774C-83B3-85B7BA80C1CA}"/>
              </a:ext>
            </a:extLst>
          </p:cNvPr>
          <p:cNvSpPr txBox="1">
            <a:spLocks/>
          </p:cNvSpPr>
          <p:nvPr userDrawn="1"/>
        </p:nvSpPr>
        <p:spPr>
          <a:xfrm>
            <a:off x="838200" y="-1580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5227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924E-7720-3339-EDAC-23DA1C41B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AF20F-1C67-5244-6AD7-0B6822DCB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FD401-1721-5DB8-2007-9A92650ED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6AB75-8B0B-45AF-ACF7-AD34284B755D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66F58-0F1C-2521-0BED-7C0A89D82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09DF4-6811-F539-E0CA-D700E180C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9F299-5C41-4BDA-861B-9FAFBA078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616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86393-2879-AF46-B7A1-D8D08ED8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7E6D2E-2BCD-C149-8587-163943CE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3D8E0-8167-6546-82B9-071E0D981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694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500D-E898-BC42-847B-F7938F7B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43FF2-EDE0-F945-9621-BDDB11A00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45CF98-DA4D-944A-B988-3F96964FC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4F426-C3E9-274B-ABF3-01C8856D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385FC-BA3E-4B4B-96F6-D2757D4FC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7E2C3-4AE9-134A-8E66-B03BCF82E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2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9C38D-CF4D-CE4C-A434-C5AE451BB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278403-81D1-0146-8E44-B788B8D552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56D38A-6BF2-2148-91A5-F712ECA37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B5986-1BEE-7043-B482-3698CCDAA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93933-8E92-6F4C-BE37-8D01E60CD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A6DBE-0E63-194E-8F3F-313EF649A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276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35B0A-A8CB-9E47-A5B1-17BC57AC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C9395D-5477-054C-B004-6B91358E1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FDE3A-2BC1-DB4F-8854-E3DBE7146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72236-C91B-174C-A552-BF9816B2E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D7A82-69CE-CB4A-A9FF-D12444852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426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7DED6-116A-954B-90AE-0EAA91181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83DA06-B6B4-C34D-A6E7-9030E68E10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69997-7AFA-5349-A689-9CFC40EF9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CDB4-341F-EF46-B121-6B2E7CABFE28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5D01-1320-7F4A-80A4-D405A911A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52B47-42A3-1345-8DF3-E83285D66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65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4F6D8-7128-FCFF-50AA-C14C1B10E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E46C9-47D6-604F-F8F9-E57414BC9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D043F-922E-8831-A610-DA316723C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6AB75-8B0B-45AF-ACF7-AD34284B755D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7F2BB-E8BB-DFDF-AC23-7434285CD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ECC76-11F6-118A-666F-8971C278C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9F299-5C41-4BDA-861B-9FAFBA078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1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9A248-EA75-87D1-C0EC-1869562A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B7D6D-904F-1B6C-7FFE-847B8EDB1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C92CC-8443-0AE4-D63B-C6B75698DC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F62630-6ADB-C0A6-1AA0-93CE72151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6AB75-8B0B-45AF-ACF7-AD34284B755D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F46BA-D52D-A65D-C945-4AA91BC33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4E8B5-75C8-44AB-1545-D062DC294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9F299-5C41-4BDA-861B-9FAFBA078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8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217A0-59B6-C87E-F61B-DD8306E91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22EB6-3209-83A6-1ECD-D4A53F859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5C970-7A06-0A43-2CBA-A11386FB6A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B0F2A5-808D-A0E0-3BEB-348012E22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DCB9DB-C60E-EA7B-2C5E-4280820B10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A27812-ECE9-3B4D-C420-5BC0A367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6AB75-8B0B-45AF-ACF7-AD34284B755D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78D6B4-1F9D-8B1E-2F90-6B7C2F45C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8E86C5-6958-67DA-2CFB-87EA5912A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9F299-5C41-4BDA-861B-9FAFBA078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3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E5806-934B-81B7-860A-C3E0FF183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F012DF-4071-9D7F-0C59-D0CC691FD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6AB75-8B0B-45AF-ACF7-AD34284B755D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6340D-AD5D-BF09-4B9D-A4F835729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ACBBA0-BA31-555F-12E1-E7CB4DD28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9F299-5C41-4BDA-861B-9FAFBA078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22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EAF0D2-00F0-54E5-F343-CDA9B2327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6AB75-8B0B-45AF-ACF7-AD34284B755D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CF9C84-7AC6-F119-C1EE-DED7FEB3D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777FA-794C-9362-7561-9D3AC4D9D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9F299-5C41-4BDA-861B-9FAFBA078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11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04AD5-E5B8-5E62-6588-C03864D7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D978F-02E7-B9BD-290E-AB7BEE936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E97451-42A7-4854-5966-7325E4773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7401D-7D8C-87EF-5AC4-1488F742D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6AB75-8B0B-45AF-ACF7-AD34284B755D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2C6F3-5FBB-85D7-6DF9-43E753016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54DB2-8526-3D04-E6D1-5929D09B4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9F299-5C41-4BDA-861B-9FAFBA078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28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DEA6-0A95-80EB-98A4-6654584C5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CEE4CB-5649-CCDA-ECA2-ED8AB82494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00200C-AA72-E87D-A899-DD013923C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BC2A4-257A-7BF8-3660-0830B890E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6AB75-8B0B-45AF-ACF7-AD34284B755D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62146B-D8C9-CBC9-AFAC-38645ECE1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D3A2A-1EE7-8884-BF65-34E77845B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9F299-5C41-4BDA-861B-9FAFBA078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82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5FF59B-72B4-3F89-D280-380A0C38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858AC-DBD7-0B84-4660-A1CCB534E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F9AA0-F1F9-D0B2-3353-FB9C5A98CB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6AB75-8B0B-45AF-ACF7-AD34284B755D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CA422-47BD-50F4-4038-F224F4438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642AF-1ACC-33E6-D457-89FD3F05B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9F299-5C41-4BDA-861B-9FAFBA078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62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4B2FE7-F943-9B4D-B0EE-B33B1EE9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B3F96-45C6-AC44-8A26-76566B205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ED2EC-441C-1046-B117-D59D36CAD8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ECDB4-341F-EF46-B121-6B2E7CABFE28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C7105-9E4B-CE43-9254-49678F613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38144-F410-6144-9AB8-58F5B586AC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7631E-3F45-1B47-9782-9C65F801446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A8135-A4F9-0049-95A1-5FCC4736D4E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982200" y="5970427"/>
            <a:ext cx="2050822" cy="5924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0B4CCB7-EF23-BA43-92E1-6C88F95ABA28}"/>
              </a:ext>
            </a:extLst>
          </p:cNvPr>
          <p:cNvSpPr/>
          <p:nvPr userDrawn="1"/>
        </p:nvSpPr>
        <p:spPr>
          <a:xfrm rot="5400000">
            <a:off x="5628933" y="-5628932"/>
            <a:ext cx="934134" cy="12192000"/>
          </a:xfrm>
          <a:prstGeom prst="rect">
            <a:avLst/>
          </a:prstGeom>
          <a:solidFill>
            <a:srgbClr val="015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3B0F9-1063-C944-8BBD-0BC432367949}"/>
              </a:ext>
            </a:extLst>
          </p:cNvPr>
          <p:cNvSpPr/>
          <p:nvPr userDrawn="1"/>
        </p:nvSpPr>
        <p:spPr>
          <a:xfrm>
            <a:off x="0" y="932548"/>
            <a:ext cx="12192000" cy="45719"/>
          </a:xfrm>
          <a:prstGeom prst="rect">
            <a:avLst/>
          </a:prstGeom>
          <a:solidFill>
            <a:srgbClr val="2B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9510DD-9FC5-034E-A7E7-E9B221B17D80}"/>
              </a:ext>
            </a:extLst>
          </p:cNvPr>
          <p:cNvSpPr/>
          <p:nvPr userDrawn="1"/>
        </p:nvSpPr>
        <p:spPr>
          <a:xfrm rot="5400000">
            <a:off x="5981700" y="647700"/>
            <a:ext cx="228600" cy="12192000"/>
          </a:xfrm>
          <a:prstGeom prst="rect">
            <a:avLst/>
          </a:prstGeom>
          <a:solidFill>
            <a:srgbClr val="015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B0C0A6-8EBF-3233-BE07-40A731F88508}"/>
              </a:ext>
            </a:extLst>
          </p:cNvPr>
          <p:cNvSpPr txBox="1"/>
          <p:nvPr userDrawn="1"/>
        </p:nvSpPr>
        <p:spPr>
          <a:xfrm>
            <a:off x="0" y="6603295"/>
            <a:ext cx="1329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ies.inl.gov</a:t>
            </a: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0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15976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651"/>
        </a:buClr>
        <a:buFont typeface="Arial" panose="020B0604020202020204" pitchFamily="34" charset="0"/>
        <a:buChar char="•"/>
        <a:defRPr sz="2800" kern="1200">
          <a:solidFill>
            <a:srgbClr val="01597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51"/>
        </a:buClr>
        <a:buFont typeface="Arial" panose="020B0604020202020204" pitchFamily="34" charset="0"/>
        <a:buChar char="•"/>
        <a:defRPr sz="2400" kern="1200">
          <a:solidFill>
            <a:srgbClr val="01597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51"/>
        </a:buClr>
        <a:buFont typeface="Arial" panose="020B0604020202020204" pitchFamily="34" charset="0"/>
        <a:buChar char="•"/>
        <a:defRPr sz="2000" kern="1200">
          <a:solidFill>
            <a:srgbClr val="01597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51"/>
        </a:buClr>
        <a:buFont typeface="Arial" panose="020B0604020202020204" pitchFamily="34" charset="0"/>
        <a:buChar char="•"/>
        <a:defRPr sz="1800" kern="1200">
          <a:solidFill>
            <a:srgbClr val="01597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651"/>
        </a:buClr>
        <a:buFont typeface="Arial" panose="020B0604020202020204" pitchFamily="34" charset="0"/>
        <a:buChar char="•"/>
        <a:defRPr sz="1800" kern="1200">
          <a:solidFill>
            <a:srgbClr val="01597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507D2-4E31-1344-905B-015E2E416E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HERON Demonstration Part 1:</a:t>
            </a:r>
            <a:br>
              <a:rPr lang="en-US" dirty="0"/>
            </a:br>
            <a:r>
              <a:rPr lang="en-US" dirty="0"/>
              <a:t>Simple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DD05D-D9EF-BB4A-91A3-5AAF65EEA6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Elizabeth Worsham</a:t>
            </a:r>
          </a:p>
          <a:p>
            <a:r>
              <a:rPr lang="en-US" dirty="0"/>
              <a:t>Paul Talbot</a:t>
            </a:r>
          </a:p>
          <a:p>
            <a:r>
              <a:rPr lang="en-US" dirty="0"/>
              <a:t>Idaho National Laboratory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E6881FA-84CE-4240-A6F8-F464182288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Lise Meitner Program 2 </a:t>
            </a:r>
          </a:p>
          <a:p>
            <a:r>
              <a:rPr lang="en-US" dirty="0"/>
              <a:t>October 26 , 2023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B2804B9-ED22-9013-DF30-37FF75E43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2" y="5881666"/>
            <a:ext cx="1238405" cy="84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92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75EE6-4478-CB4A-AE44-24488C737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by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07B9E-AAFB-F14B-916D-5D6E03299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</a:t>
            </a:r>
          </a:p>
        </p:txBody>
      </p:sp>
      <p:pic>
        <p:nvPicPr>
          <p:cNvPr id="9" name="Graphic 8" descr="Money with solid fill">
            <a:extLst>
              <a:ext uri="{FF2B5EF4-FFF2-40B4-BE49-F238E27FC236}">
                <a16:creationId xmlns:a16="http://schemas.microsoft.com/office/drawing/2014/main" id="{C4370ED2-F612-9847-A57F-B6914EDCB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3000" y="3796894"/>
            <a:ext cx="1485900" cy="1485900"/>
          </a:xfrm>
          <a:prstGeom prst="rect">
            <a:avLst/>
          </a:prstGeom>
        </p:spPr>
      </p:pic>
      <p:pic>
        <p:nvPicPr>
          <p:cNvPr id="6" name="Graphic 5" descr="Cruise ship with solid fill">
            <a:extLst>
              <a:ext uri="{FF2B5EF4-FFF2-40B4-BE49-F238E27FC236}">
                <a16:creationId xmlns:a16="http://schemas.microsoft.com/office/drawing/2014/main" id="{1BEF1362-67EA-E24C-9594-06DB712D5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3000" y="1943099"/>
            <a:ext cx="1485900" cy="14859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4E6121-0CA8-E161-7EFC-153CA89C8AFA}"/>
              </a:ext>
            </a:extLst>
          </p:cNvPr>
          <p:cNvGraphicFramePr>
            <a:graphicFrameLocks noGrp="1"/>
          </p:cNvGraphicFramePr>
          <p:nvPr/>
        </p:nvGraphicFramePr>
        <p:xfrm>
          <a:off x="1447800" y="2088194"/>
          <a:ext cx="71628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43025">
                  <a:extLst>
                    <a:ext uri="{9D8B030D-6E8A-4147-A177-3AD203B41FA5}">
                      <a16:colId xmlns:a16="http://schemas.microsoft.com/office/drawing/2014/main" val="616462154"/>
                    </a:ext>
                  </a:extLst>
                </a:gridCol>
                <a:gridCol w="5819775">
                  <a:extLst>
                    <a:ext uri="{9D8B030D-6E8A-4147-A177-3AD203B41FA5}">
                      <a16:colId xmlns:a16="http://schemas.microsoft.com/office/drawing/2014/main" val="407432144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Technical Specs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632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Produces electricity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2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Flexibility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Independent (0 to [Capacity] each hour)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013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Large number (infinite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88194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A18143-78F9-5CD1-E53A-98480F1FDCE0}"/>
              </a:ext>
            </a:extLst>
          </p:cNvPr>
          <p:cNvGraphicFramePr>
            <a:graphicFrameLocks noGrp="1"/>
          </p:cNvGraphicFramePr>
          <p:nvPr/>
        </p:nvGraphicFramePr>
        <p:xfrm>
          <a:off x="1447800" y="4136535"/>
          <a:ext cx="7162800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616462154"/>
                    </a:ext>
                  </a:extLst>
                </a:gridCol>
                <a:gridCol w="5638800">
                  <a:extLst>
                    <a:ext uri="{9D8B030D-6E8A-4147-A177-3AD203B41FA5}">
                      <a16:colId xmlns:a16="http://schemas.microsoft.com/office/drawing/2014/main" val="407432144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Economics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632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 O&amp;M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 costs per GWh imported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487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741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A10F5-BEDE-1B49-A3BA-8C5DA98A6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732FA-8BD3-2544-8258-8638D2F8B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Import?</a:t>
            </a:r>
          </a:p>
          <a:p>
            <a:pPr lvl="1"/>
            <a:r>
              <a:rPr lang="en-US" dirty="0"/>
              <a:t>Why not just have NGCC?</a:t>
            </a:r>
          </a:p>
          <a:p>
            <a:pPr lvl="1"/>
            <a:r>
              <a:rPr lang="en-US" dirty="0"/>
              <a:t>If NGCC not enough to meet demand, solve “fails”</a:t>
            </a:r>
          </a:p>
          <a:p>
            <a:pPr lvl="2"/>
            <a:r>
              <a:rPr lang="en-US" dirty="0"/>
              <a:t>This doesn’t provide useful feedback to optimizer; it doesn’t know what’s wrong</a:t>
            </a:r>
          </a:p>
          <a:p>
            <a:pPr lvl="2"/>
            <a:r>
              <a:rPr lang="en-US" dirty="0"/>
              <a:t>Instead, provide large incentive to meet demand with NGCC</a:t>
            </a:r>
          </a:p>
          <a:p>
            <a:pPr lvl="2"/>
            <a:r>
              <a:rPr lang="en-US" dirty="0"/>
              <a:t>Example:</a:t>
            </a:r>
          </a:p>
        </p:txBody>
      </p:sp>
      <p:pic>
        <p:nvPicPr>
          <p:cNvPr id="7" name="Picture 6" descr="Graph on document with pen">
            <a:extLst>
              <a:ext uri="{FF2B5EF4-FFF2-40B4-BE49-F238E27FC236}">
                <a16:creationId xmlns:a16="http://schemas.microsoft.com/office/drawing/2014/main" id="{0C00A9CF-3351-6945-9E2B-B696A765F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401" y="3357158"/>
            <a:ext cx="3319851" cy="221107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86E3E3-70DC-C849-BDC8-ADBE797EFFFC}"/>
              </a:ext>
            </a:extLst>
          </p:cNvPr>
          <p:cNvCxnSpPr>
            <a:cxnSpLocks/>
          </p:cNvCxnSpPr>
          <p:nvPr/>
        </p:nvCxnSpPr>
        <p:spPr>
          <a:xfrm>
            <a:off x="3678308" y="5568231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0C5399-78B3-8C48-8B62-A12E09098919}"/>
              </a:ext>
            </a:extLst>
          </p:cNvPr>
          <p:cNvCxnSpPr>
            <a:cxnSpLocks/>
          </p:cNvCxnSpPr>
          <p:nvPr/>
        </p:nvCxnSpPr>
        <p:spPr>
          <a:xfrm flipV="1">
            <a:off x="3678308" y="3656384"/>
            <a:ext cx="0" cy="1911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2F5A99-FAC7-E348-9A91-D42BB1892D28}"/>
              </a:ext>
            </a:extLst>
          </p:cNvPr>
          <p:cNvSpPr txBox="1"/>
          <p:nvPr/>
        </p:nvSpPr>
        <p:spPr>
          <a:xfrm>
            <a:off x="3410959" y="3336781"/>
            <a:ext cx="534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5FC1C8-0763-2549-93A5-F474C384A223}"/>
              </a:ext>
            </a:extLst>
          </p:cNvPr>
          <p:cNvSpPr txBox="1"/>
          <p:nvPr/>
        </p:nvSpPr>
        <p:spPr>
          <a:xfrm>
            <a:off x="4586825" y="4806233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NGCC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C51631-D0DB-314D-8904-3445317D34CB}"/>
              </a:ext>
            </a:extLst>
          </p:cNvPr>
          <p:cNvSpPr/>
          <p:nvPr/>
        </p:nvSpPr>
        <p:spPr>
          <a:xfrm>
            <a:off x="3733817" y="4044236"/>
            <a:ext cx="401675" cy="15239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3405C42-434E-F04C-BB7D-7337D2EF9C5E}"/>
              </a:ext>
            </a:extLst>
          </p:cNvPr>
          <p:cNvSpPr/>
          <p:nvPr/>
        </p:nvSpPr>
        <p:spPr>
          <a:xfrm>
            <a:off x="4191000" y="4571392"/>
            <a:ext cx="395825" cy="99097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AE9EAA-3485-1A4B-A9D6-A30F9BB973D5}"/>
              </a:ext>
            </a:extLst>
          </p:cNvPr>
          <p:cNvSpPr/>
          <p:nvPr/>
        </p:nvSpPr>
        <p:spPr>
          <a:xfrm>
            <a:off x="4191000" y="3574553"/>
            <a:ext cx="395825" cy="99097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3AF17D-9211-E54E-8CD2-D2731591D154}"/>
              </a:ext>
            </a:extLst>
          </p:cNvPr>
          <p:cNvSpPr txBox="1"/>
          <p:nvPr/>
        </p:nvSpPr>
        <p:spPr>
          <a:xfrm>
            <a:off x="4586825" y="375855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Import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6E8189-BB03-6D42-8792-327938FF4F68}"/>
              </a:ext>
            </a:extLst>
          </p:cNvPr>
          <p:cNvSpPr txBox="1"/>
          <p:nvPr/>
        </p:nvSpPr>
        <p:spPr>
          <a:xfrm>
            <a:off x="3243137" y="3729447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Demand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C8D8BE3-02D8-B144-9CF4-88B7E33FA651}"/>
              </a:ext>
            </a:extLst>
          </p:cNvPr>
          <p:cNvCxnSpPr>
            <a:cxnSpLocks/>
          </p:cNvCxnSpPr>
          <p:nvPr/>
        </p:nvCxnSpPr>
        <p:spPr>
          <a:xfrm>
            <a:off x="3672425" y="4026651"/>
            <a:ext cx="996483" cy="1758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Cruise ship with solid fill">
            <a:extLst>
              <a:ext uri="{FF2B5EF4-FFF2-40B4-BE49-F238E27FC236}">
                <a16:creationId xmlns:a16="http://schemas.microsoft.com/office/drawing/2014/main" id="{7A5A293F-95FB-4E31-3AE1-3954138BA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2681" y="3953121"/>
            <a:ext cx="619412" cy="619412"/>
          </a:xfrm>
          <a:prstGeom prst="rect">
            <a:avLst/>
          </a:prstGeom>
        </p:spPr>
      </p:pic>
      <p:pic>
        <p:nvPicPr>
          <p:cNvPr id="5" name="Graphic 4" descr="Oil Rig with solid fill">
            <a:extLst>
              <a:ext uri="{FF2B5EF4-FFF2-40B4-BE49-F238E27FC236}">
                <a16:creationId xmlns:a16="http://schemas.microsoft.com/office/drawing/2014/main" id="{1B6B17D7-CC42-B0AD-13F1-A95449CC42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13217" y="5024631"/>
            <a:ext cx="673696" cy="673696"/>
          </a:xfrm>
          <a:prstGeom prst="rect">
            <a:avLst/>
          </a:prstGeom>
        </p:spPr>
      </p:pic>
      <p:pic>
        <p:nvPicPr>
          <p:cNvPr id="6" name="Graphic 5" descr="Electric Tower with solid fill">
            <a:extLst>
              <a:ext uri="{FF2B5EF4-FFF2-40B4-BE49-F238E27FC236}">
                <a16:creationId xmlns:a16="http://schemas.microsoft.com/office/drawing/2014/main" id="{A320E3E7-1A1F-6FB0-4891-2549A0C59E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06031" y="3706113"/>
            <a:ext cx="415666" cy="41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62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401C7-5C8F-A443-B218-6E3F5777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AE062-84C2-F34E-86D4-C86077DBF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Stochastically Trained</a:t>
            </a:r>
          </a:p>
          <a:p>
            <a:r>
              <a:rPr lang="en-US" dirty="0"/>
              <a:t>Based on NYISO projections from EPRI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B5932-F81B-144B-B43E-AFA077470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362200"/>
            <a:ext cx="6248499" cy="4167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992EE3-9910-6347-8858-16376411DC9B}"/>
              </a:ext>
            </a:extLst>
          </p:cNvPr>
          <p:cNvSpPr txBox="1"/>
          <p:nvPr/>
        </p:nvSpPr>
        <p:spPr>
          <a:xfrm>
            <a:off x="8991600" y="2895598"/>
            <a:ext cx="30479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INL/EXT-21-65473, </a:t>
            </a:r>
          </a:p>
          <a:p>
            <a:r>
              <a:rPr lang="en-US" dirty="0"/>
              <a:t>“A Technical and Economic Assessment of LWR Flexible Operation for Generation/Demand Balancing to Optimize Plant Revenue”, Dec 2021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C30CA8-A338-7C4C-AFCD-B13F73607478}"/>
              </a:ext>
            </a:extLst>
          </p:cNvPr>
          <p:cNvSpPr/>
          <p:nvPr/>
        </p:nvSpPr>
        <p:spPr>
          <a:xfrm>
            <a:off x="2209800" y="2286000"/>
            <a:ext cx="2362200" cy="424367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54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F4729-0180-9F53-BF06-870FD9DF6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Net Present Value?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19E0E40-75FA-C532-8C0A-45660879E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8" y="1164414"/>
            <a:ext cx="11049002" cy="476901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The Net Present Value (NPV) is the present-year value of a future cash flow based on a discount (or interest) rate</a:t>
            </a:r>
          </a:p>
          <a:p>
            <a:r>
              <a:rPr lang="en-US" sz="2400" dirty="0">
                <a:solidFill>
                  <a:schemeClr val="tx1"/>
                </a:solidFill>
              </a:rPr>
              <a:t>Used to determine the long-term value of an investment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BED1A0F-6483-6B68-1277-B0DD20A37E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4" t="16435" b="7688"/>
          <a:stretch/>
        </p:blipFill>
        <p:spPr bwMode="auto">
          <a:xfrm>
            <a:off x="304101" y="2629818"/>
            <a:ext cx="6517308" cy="317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0761DA-E454-038C-46A3-C0CF7EE43F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012" y="2631047"/>
            <a:ext cx="3681779" cy="1207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BD37A7DA-A340-3E6A-897C-FF1DCDD3A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976313"/>
              </p:ext>
            </p:extLst>
          </p:nvPr>
        </p:nvGraphicFramePr>
        <p:xfrm>
          <a:off x="6932752" y="4077343"/>
          <a:ext cx="4698474" cy="1589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158">
                  <a:extLst>
                    <a:ext uri="{9D8B030D-6E8A-4147-A177-3AD203B41FA5}">
                      <a16:colId xmlns:a16="http://schemas.microsoft.com/office/drawing/2014/main" val="237630905"/>
                    </a:ext>
                  </a:extLst>
                </a:gridCol>
                <a:gridCol w="1566158">
                  <a:extLst>
                    <a:ext uri="{9D8B030D-6E8A-4147-A177-3AD203B41FA5}">
                      <a16:colId xmlns:a16="http://schemas.microsoft.com/office/drawing/2014/main" val="1887356948"/>
                    </a:ext>
                  </a:extLst>
                </a:gridCol>
                <a:gridCol w="1566158">
                  <a:extLst>
                    <a:ext uri="{9D8B030D-6E8A-4147-A177-3AD203B41FA5}">
                      <a16:colId xmlns:a16="http://schemas.microsoft.com/office/drawing/2014/main" val="2686171150"/>
                    </a:ext>
                  </a:extLst>
                </a:gridCol>
              </a:tblGrid>
              <a:tr h="400786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NPV &gt;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NPV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NPV &lt;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301983"/>
                  </a:ext>
                </a:extLst>
              </a:tr>
              <a:tr h="97639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Investment has a positive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Breakeven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Investment has a negative return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53728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7A197F7-C8D9-9939-FB3C-F0802C69D6B7}"/>
              </a:ext>
            </a:extLst>
          </p:cNvPr>
          <p:cNvSpPr txBox="1"/>
          <p:nvPr/>
        </p:nvSpPr>
        <p:spPr>
          <a:xfrm>
            <a:off x="1479415" y="6022755"/>
            <a:ext cx="60946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https://corporatefinanceinstitute.com/course/corporate-finance-fundamentals/</a:t>
            </a:r>
          </a:p>
        </p:txBody>
      </p:sp>
      <p:pic>
        <p:nvPicPr>
          <p:cNvPr id="15" name="Picture 14" descr="Logo&#10;&#10;Description automatically generated with medium confidence">
            <a:extLst>
              <a:ext uri="{FF2B5EF4-FFF2-40B4-BE49-F238E27FC236}">
                <a16:creationId xmlns:a16="http://schemas.microsoft.com/office/drawing/2014/main" id="{359D78A2-EE34-FAAD-5A88-C54ABC237A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1240"/>
            <a:ext cx="1345230" cy="61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9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4B519-E36C-3719-19BE-D472AAEE6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D5E49-A159-1FDF-E052-52EA3FDBE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 function: What outcome are you looking for?</a:t>
            </a:r>
          </a:p>
          <a:p>
            <a:pPr lvl="1"/>
            <a:r>
              <a:rPr lang="en-US" dirty="0"/>
              <a:t>Y=x^2+1 … Minimize Y by changing X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C68B4E0-CD52-617D-18C4-5588AE32EB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3471388"/>
              </p:ext>
            </p:extLst>
          </p:nvPr>
        </p:nvGraphicFramePr>
        <p:xfrm>
          <a:off x="838200" y="2753404"/>
          <a:ext cx="3317883" cy="3032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1E1728-4C88-9AFD-70AC-6E9C848DD26E}"/>
              </a:ext>
            </a:extLst>
          </p:cNvPr>
          <p:cNvSpPr txBox="1"/>
          <p:nvPr/>
        </p:nvSpPr>
        <p:spPr>
          <a:xfrm>
            <a:off x="1838325" y="2316604"/>
            <a:ext cx="161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Evaluation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66041-7109-E42A-A6E8-5781ED1D4D35}"/>
              </a:ext>
            </a:extLst>
          </p:cNvPr>
          <p:cNvSpPr txBox="1"/>
          <p:nvPr/>
        </p:nvSpPr>
        <p:spPr>
          <a:xfrm>
            <a:off x="1691375" y="5776833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Y(-0.5)=1.25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3D71A0-B7EC-5728-38B0-27EBC9A4D562}"/>
              </a:ext>
            </a:extLst>
          </p:cNvPr>
          <p:cNvSpPr/>
          <p:nvPr/>
        </p:nvSpPr>
        <p:spPr>
          <a:xfrm>
            <a:off x="1838325" y="3990983"/>
            <a:ext cx="171450" cy="14900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A5E4305-D139-C3DA-9E36-F308C62CD4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7890004"/>
              </p:ext>
            </p:extLst>
          </p:nvPr>
        </p:nvGraphicFramePr>
        <p:xfrm>
          <a:off x="4790171" y="2770868"/>
          <a:ext cx="3317883" cy="3032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C41556D-0B91-C7B6-F113-41D685C55239}"/>
              </a:ext>
            </a:extLst>
          </p:cNvPr>
          <p:cNvSpPr txBox="1"/>
          <p:nvPr/>
        </p:nvSpPr>
        <p:spPr>
          <a:xfrm>
            <a:off x="5783669" y="2316604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Evaluation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06263-C7E3-6F77-85D8-3D2A72374876}"/>
              </a:ext>
            </a:extLst>
          </p:cNvPr>
          <p:cNvSpPr txBox="1"/>
          <p:nvPr/>
        </p:nvSpPr>
        <p:spPr>
          <a:xfrm>
            <a:off x="5902376" y="5803090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Y(0.1)=1.01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187FCC1-16A6-A009-896D-F653A11F70BE}"/>
              </a:ext>
            </a:extLst>
          </p:cNvPr>
          <p:cNvSpPr/>
          <p:nvPr/>
        </p:nvSpPr>
        <p:spPr>
          <a:xfrm>
            <a:off x="5816651" y="3996329"/>
            <a:ext cx="171450" cy="14900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C770299-9AA4-5773-2C44-6F93C3F9CC99}"/>
              </a:ext>
            </a:extLst>
          </p:cNvPr>
          <p:cNvSpPr/>
          <p:nvPr/>
        </p:nvSpPr>
        <p:spPr>
          <a:xfrm>
            <a:off x="6731204" y="4286979"/>
            <a:ext cx="171450" cy="14900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10F943-3F80-746B-FFC4-A2CD0871352F}"/>
              </a:ext>
            </a:extLst>
          </p:cNvPr>
          <p:cNvCxnSpPr>
            <a:stCxn id="13" idx="6"/>
            <a:endCxn id="14" idx="1"/>
          </p:cNvCxnSpPr>
          <p:nvPr/>
        </p:nvCxnSpPr>
        <p:spPr>
          <a:xfrm>
            <a:off x="5988101" y="4070832"/>
            <a:ext cx="768211" cy="23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84D287E-56BE-FA29-35D8-FAB43CA4DBDB}"/>
              </a:ext>
            </a:extLst>
          </p:cNvPr>
          <p:cNvSpPr txBox="1"/>
          <p:nvPr/>
        </p:nvSpPr>
        <p:spPr>
          <a:xfrm>
            <a:off x="8486371" y="3715151"/>
            <a:ext cx="354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Y(0.1)-Y(-0.5) = -0.2 </a:t>
            </a:r>
          </a:p>
          <a:p>
            <a:r>
              <a:rPr lang="en-US" dirty="0"/>
              <a:t>We are decreasing! Keep going in that direction!</a:t>
            </a:r>
          </a:p>
        </p:txBody>
      </p:sp>
    </p:spTree>
    <p:extLst>
      <p:ext uri="{BB962C8B-B14F-4D97-AF65-F5344CB8AC3E}">
        <p14:creationId xmlns:p14="http://schemas.microsoft.com/office/powerpoint/2010/main" val="221229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00F417C-9CED-0656-F8DE-849E4DC22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351"/>
            <a:ext cx="10515600" cy="4351338"/>
          </a:xfrm>
        </p:spPr>
        <p:txBody>
          <a:bodyPr/>
          <a:lstStyle/>
          <a:p>
            <a:r>
              <a:rPr lang="en-US" dirty="0"/>
              <a:t>The algorithm will continue evaluating at different points to find the minimum. If the objective function starts increasing, it will check in the other direction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AAC6B-1822-7CAC-7282-1F8DA7D9E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Basics, cont.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E2AF7CE-5D4F-C288-49EE-6341F9B1C1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212062"/>
              </p:ext>
            </p:extLst>
          </p:nvPr>
        </p:nvGraphicFramePr>
        <p:xfrm>
          <a:off x="965650" y="3029629"/>
          <a:ext cx="3317883" cy="3032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DC025F6-A9A4-F3C8-2744-ED3ED61F5309}"/>
              </a:ext>
            </a:extLst>
          </p:cNvPr>
          <p:cNvSpPr txBox="1"/>
          <p:nvPr/>
        </p:nvSpPr>
        <p:spPr>
          <a:xfrm>
            <a:off x="1818825" y="2592829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15A4F1-8CFA-9150-7595-DD83CA6B8F17}"/>
              </a:ext>
            </a:extLst>
          </p:cNvPr>
          <p:cNvSpPr txBox="1"/>
          <p:nvPr/>
        </p:nvSpPr>
        <p:spPr>
          <a:xfrm>
            <a:off x="1818825" y="6053058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Y(0.1)=1.05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3E382A7-24A5-5867-B046-DDD01ACD76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5083444"/>
              </p:ext>
            </p:extLst>
          </p:nvPr>
        </p:nvGraphicFramePr>
        <p:xfrm>
          <a:off x="4917621" y="3047093"/>
          <a:ext cx="3317883" cy="3032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5AFE3AE-5965-A408-24FE-946D43CAFA35}"/>
              </a:ext>
            </a:extLst>
          </p:cNvPr>
          <p:cNvSpPr txBox="1"/>
          <p:nvPr/>
        </p:nvSpPr>
        <p:spPr>
          <a:xfrm>
            <a:off x="5807617" y="2592829"/>
            <a:ext cx="169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Third Evaluation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519E67-1CB6-4872-3852-147E1C7FEC40}"/>
              </a:ext>
            </a:extLst>
          </p:cNvPr>
          <p:cNvSpPr txBox="1"/>
          <p:nvPr/>
        </p:nvSpPr>
        <p:spPr>
          <a:xfrm>
            <a:off x="6029826" y="607931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Y(1)=2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CEB2F8-F5B6-C3CD-5063-8B2A15AE995E}"/>
              </a:ext>
            </a:extLst>
          </p:cNvPr>
          <p:cNvSpPr/>
          <p:nvPr/>
        </p:nvSpPr>
        <p:spPr>
          <a:xfrm>
            <a:off x="1986691" y="4255639"/>
            <a:ext cx="171450" cy="14900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F3B8185-73A8-CA95-3E5B-F0FF8F828F15}"/>
              </a:ext>
            </a:extLst>
          </p:cNvPr>
          <p:cNvSpPr/>
          <p:nvPr/>
        </p:nvSpPr>
        <p:spPr>
          <a:xfrm>
            <a:off x="2901244" y="4546289"/>
            <a:ext cx="171450" cy="14900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E5A1F2-C0E1-0C31-4126-63EF12649311}"/>
              </a:ext>
            </a:extLst>
          </p:cNvPr>
          <p:cNvCxnSpPr>
            <a:stCxn id="10" idx="6"/>
            <a:endCxn id="11" idx="1"/>
          </p:cNvCxnSpPr>
          <p:nvPr/>
        </p:nvCxnSpPr>
        <p:spPr>
          <a:xfrm>
            <a:off x="2158141" y="4330142"/>
            <a:ext cx="768211" cy="23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337155-BD18-7BD1-580B-698062CA4DFF}"/>
              </a:ext>
            </a:extLst>
          </p:cNvPr>
          <p:cNvSpPr txBox="1"/>
          <p:nvPr/>
        </p:nvSpPr>
        <p:spPr>
          <a:xfrm>
            <a:off x="8613821" y="3991376"/>
            <a:ext cx="354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Y(1)-Y(0.1) = 0.95</a:t>
            </a:r>
          </a:p>
          <a:p>
            <a:r>
              <a:rPr lang="en-US" dirty="0"/>
              <a:t>We are increasing! Try the other way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A58F593-5577-2393-B01A-000AF4E2E607}"/>
              </a:ext>
            </a:extLst>
          </p:cNvPr>
          <p:cNvSpPr/>
          <p:nvPr/>
        </p:nvSpPr>
        <p:spPr>
          <a:xfrm>
            <a:off x="6817221" y="4625765"/>
            <a:ext cx="171450" cy="14900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8EC060F-6CCD-0893-ADA1-5DE85D09F516}"/>
              </a:ext>
            </a:extLst>
          </p:cNvPr>
          <p:cNvSpPr/>
          <p:nvPr/>
        </p:nvSpPr>
        <p:spPr>
          <a:xfrm>
            <a:off x="7931646" y="3687872"/>
            <a:ext cx="171450" cy="14900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D9A72E-57E5-4F01-426E-FAB95DBA797B}"/>
              </a:ext>
            </a:extLst>
          </p:cNvPr>
          <p:cNvCxnSpPr>
            <a:cxnSpLocks/>
            <a:stCxn id="14" idx="5"/>
          </p:cNvCxnSpPr>
          <p:nvPr/>
        </p:nvCxnSpPr>
        <p:spPr>
          <a:xfrm flipV="1">
            <a:off x="6963563" y="3851329"/>
            <a:ext cx="1053808" cy="901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223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784DC-AD90-85F8-1BB0-9A0003AD7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basics,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E144-A57A-9D13-96B9-DDEA7871A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it finds a local minimum, the points around it will be evaluated to check that the objective function increases at the values of X around it.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5E1193D-1FFA-A161-02A5-CCD1C27CED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0955585"/>
              </p:ext>
            </p:extLst>
          </p:nvPr>
        </p:nvGraphicFramePr>
        <p:xfrm>
          <a:off x="1012371" y="2980418"/>
          <a:ext cx="3317883" cy="3032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1E3FB7-0BAB-B233-FB17-5CEACAB3D795}"/>
              </a:ext>
            </a:extLst>
          </p:cNvPr>
          <p:cNvSpPr txBox="1"/>
          <p:nvPr/>
        </p:nvSpPr>
        <p:spPr>
          <a:xfrm>
            <a:off x="1902367" y="2526154"/>
            <a:ext cx="169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Third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B34B1D-3FA3-2870-3E6A-D6646D375715}"/>
              </a:ext>
            </a:extLst>
          </p:cNvPr>
          <p:cNvSpPr txBox="1"/>
          <p:nvPr/>
        </p:nvSpPr>
        <p:spPr>
          <a:xfrm>
            <a:off x="2124576" y="6012640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Y(0.1)=1.05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44B1E-C8DC-AB3A-96C1-2C1E3C8F9ABB}"/>
              </a:ext>
            </a:extLst>
          </p:cNvPr>
          <p:cNvSpPr txBox="1"/>
          <p:nvPr/>
        </p:nvSpPr>
        <p:spPr>
          <a:xfrm>
            <a:off x="8556671" y="3784766"/>
            <a:ext cx="354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Y(0)-Y(0.1) = -0.05</a:t>
            </a:r>
          </a:p>
          <a:p>
            <a:r>
              <a:rPr lang="en-US" dirty="0"/>
              <a:t>This is the minimum!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8728A3-0D0B-B6D3-8935-125F79DE9C87}"/>
              </a:ext>
            </a:extLst>
          </p:cNvPr>
          <p:cNvSpPr/>
          <p:nvPr/>
        </p:nvSpPr>
        <p:spPr>
          <a:xfrm>
            <a:off x="2911971" y="4559090"/>
            <a:ext cx="171450" cy="14900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E323237-8B0C-8DC9-C5E7-3BBF8D42A2E0}"/>
              </a:ext>
            </a:extLst>
          </p:cNvPr>
          <p:cNvSpPr/>
          <p:nvPr/>
        </p:nvSpPr>
        <p:spPr>
          <a:xfrm>
            <a:off x="4026396" y="3621197"/>
            <a:ext cx="171450" cy="14900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3AE3F3-A62B-6BB0-6419-C266E610DF0D}"/>
              </a:ext>
            </a:extLst>
          </p:cNvPr>
          <p:cNvCxnSpPr>
            <a:cxnSpLocks/>
            <a:stCxn id="8" idx="5"/>
          </p:cNvCxnSpPr>
          <p:nvPr/>
        </p:nvCxnSpPr>
        <p:spPr>
          <a:xfrm flipV="1">
            <a:off x="3058313" y="3784654"/>
            <a:ext cx="1053808" cy="901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CFD1CAF-7E6A-9FE6-7551-D9E05CDC17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9792322"/>
              </p:ext>
            </p:extLst>
          </p:nvPr>
        </p:nvGraphicFramePr>
        <p:xfrm>
          <a:off x="5020655" y="3002339"/>
          <a:ext cx="3317883" cy="3032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14724F2-3F93-3F6C-A608-CF94ED3D9755}"/>
              </a:ext>
            </a:extLst>
          </p:cNvPr>
          <p:cNvSpPr txBox="1"/>
          <p:nvPr/>
        </p:nvSpPr>
        <p:spPr>
          <a:xfrm>
            <a:off x="5910651" y="2548075"/>
            <a:ext cx="183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Fourth Evaluation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E45EE8-17D9-AC9E-4B83-011658A3DFFA}"/>
              </a:ext>
            </a:extLst>
          </p:cNvPr>
          <p:cNvSpPr txBox="1"/>
          <p:nvPr/>
        </p:nvSpPr>
        <p:spPr>
          <a:xfrm>
            <a:off x="6132860" y="603456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Y(0)=1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9E2677-F90C-3865-DC66-DE7C3DB41DC5}"/>
              </a:ext>
            </a:extLst>
          </p:cNvPr>
          <p:cNvSpPr/>
          <p:nvPr/>
        </p:nvSpPr>
        <p:spPr>
          <a:xfrm>
            <a:off x="6920255" y="4581011"/>
            <a:ext cx="171450" cy="14900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4FCAE4C-7E8E-26F6-5EC0-7277F07F61B3}"/>
              </a:ext>
            </a:extLst>
          </p:cNvPr>
          <p:cNvSpPr/>
          <p:nvPr/>
        </p:nvSpPr>
        <p:spPr>
          <a:xfrm>
            <a:off x="6702122" y="4611772"/>
            <a:ext cx="171450" cy="14900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1BE6EB-9A31-E86D-A0C1-DEF7B0FC80AA}"/>
              </a:ext>
            </a:extLst>
          </p:cNvPr>
          <p:cNvCxnSpPr>
            <a:cxnSpLocks/>
            <a:stCxn id="14" idx="4"/>
            <a:endCxn id="16" idx="5"/>
          </p:cNvCxnSpPr>
          <p:nvPr/>
        </p:nvCxnSpPr>
        <p:spPr>
          <a:xfrm flipH="1">
            <a:off x="6848464" y="4730017"/>
            <a:ext cx="157516" cy="8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130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AA0E5-82C7-564B-A0E2-5EAD78D9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HERON for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D1917-9365-F548-A1CC-E8FED4328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Converting Input</a:t>
            </a:r>
          </a:p>
          <a:p>
            <a:pPr lvl="1"/>
            <a:r>
              <a:rPr lang="en-US" dirty="0"/>
              <a:t>Change &lt;mode&gt; to opt</a:t>
            </a:r>
          </a:p>
          <a:p>
            <a:pPr lvl="1"/>
            <a:r>
              <a:rPr lang="en-US" dirty="0"/>
              <a:t>Swap from &lt;</a:t>
            </a:r>
            <a:r>
              <a:rPr lang="en-US" dirty="0" err="1"/>
              <a:t>sweep_values</a:t>
            </a:r>
            <a:r>
              <a:rPr lang="en-US" dirty="0"/>
              <a:t>&gt; to &lt;</a:t>
            </a:r>
            <a:r>
              <a:rPr lang="en-US" dirty="0" err="1"/>
              <a:t>opt_bounds</a:t>
            </a:r>
            <a:r>
              <a:rPr lang="en-US" dirty="0"/>
              <a:t>&gt;</a:t>
            </a:r>
          </a:p>
          <a:p>
            <a:pPr lvl="2"/>
            <a:r>
              <a:rPr lang="en-US" dirty="0"/>
              <a:t>Use sweep results to establish bounds</a:t>
            </a:r>
          </a:p>
          <a:p>
            <a:endParaRPr lang="en-US" dirty="0"/>
          </a:p>
          <a:p>
            <a:r>
              <a:rPr lang="en-US" dirty="0"/>
              <a:t>Optimization requires many more “outer” samples!</a:t>
            </a:r>
          </a:p>
          <a:p>
            <a:pPr lvl="1"/>
            <a:r>
              <a:rPr lang="en-US" dirty="0"/>
              <a:t>~90 minutes for this case to converge</a:t>
            </a:r>
          </a:p>
          <a:p>
            <a:pPr lvl="2"/>
            <a:r>
              <a:rPr lang="en-US" dirty="0"/>
              <a:t>Time may vary by OS, machine</a:t>
            </a:r>
          </a:p>
          <a:p>
            <a:pPr lvl="1"/>
            <a:r>
              <a:rPr lang="en-US" dirty="0"/>
              <a:t>~250 iterations</a:t>
            </a:r>
          </a:p>
          <a:p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86665EE-83E9-9E7C-F34F-5FCA2BA13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3975920"/>
            <a:ext cx="4212514" cy="2604099"/>
          </a:xfrm>
          <a:prstGeom prst="rect">
            <a:avLst/>
          </a:prstGeom>
        </p:spPr>
      </p:pic>
      <p:pic>
        <p:nvPicPr>
          <p:cNvPr id="48" name="Picture 47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4968086-41C1-5B78-C113-EEC151CFF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268"/>
          <a:stretch/>
        </p:blipFill>
        <p:spPr>
          <a:xfrm>
            <a:off x="8077200" y="1828800"/>
            <a:ext cx="3632200" cy="148273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625ABD0-F332-DEE1-C63B-AE9C886892CF}"/>
              </a:ext>
            </a:extLst>
          </p:cNvPr>
          <p:cNvSpPr txBox="1"/>
          <p:nvPr/>
        </p:nvSpPr>
        <p:spPr>
          <a:xfrm>
            <a:off x="8839200" y="2570166"/>
            <a:ext cx="2057400" cy="55403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260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86F1B3F-D3C8-A643-A4A2-69FEB687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3" y="2290763"/>
            <a:ext cx="11989354" cy="3509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6A19FB-BA82-D444-B61D-7712DDA4B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Look At While Running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BCF42-352D-2249-A2EB-F08649B82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90600"/>
            <a:ext cx="10515600" cy="4351338"/>
          </a:xfrm>
        </p:spPr>
        <p:txBody>
          <a:bodyPr/>
          <a:lstStyle/>
          <a:p>
            <a:r>
              <a:rPr lang="en-US" dirty="0"/>
              <a:t>Screen Output: How To Read the Matrix</a:t>
            </a:r>
          </a:p>
          <a:p>
            <a:pPr lvl="1"/>
            <a:r>
              <a:rPr lang="en-US" dirty="0"/>
              <a:t>Accepted Sample</a:t>
            </a:r>
          </a:p>
          <a:p>
            <a:pPr lvl="2"/>
            <a:r>
              <a:rPr lang="en-US" dirty="0"/>
              <a:t>This means a new optimal point has been found!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02A174-BAA3-1A45-AD0F-8EE49AFAC7B2}"/>
              </a:ext>
            </a:extLst>
          </p:cNvPr>
          <p:cNvSpPr/>
          <p:nvPr/>
        </p:nvSpPr>
        <p:spPr>
          <a:xfrm>
            <a:off x="4495800" y="2690876"/>
            <a:ext cx="7391400" cy="265106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24C68FB-9395-D749-B32E-CE56D894F42C}"/>
              </a:ext>
            </a:extLst>
          </p:cNvPr>
          <p:cNvSpPr/>
          <p:nvPr/>
        </p:nvSpPr>
        <p:spPr>
          <a:xfrm>
            <a:off x="5334000" y="3657600"/>
            <a:ext cx="914400" cy="228600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3CD1995-03CB-7740-944D-1F875B6B46C9}"/>
              </a:ext>
            </a:extLst>
          </p:cNvPr>
          <p:cNvSpPr/>
          <p:nvPr/>
        </p:nvSpPr>
        <p:spPr>
          <a:xfrm>
            <a:off x="5486400" y="4057712"/>
            <a:ext cx="3352800" cy="590487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75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A19FB-BA82-D444-B61D-7712DDA4B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Look At While Running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BCF42-352D-2249-A2EB-F08649B82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90600"/>
            <a:ext cx="10515600" cy="4351338"/>
          </a:xfrm>
        </p:spPr>
        <p:txBody>
          <a:bodyPr/>
          <a:lstStyle/>
          <a:p>
            <a:r>
              <a:rPr lang="en-US" dirty="0"/>
              <a:t>Screen Output: How To Read the Matrix</a:t>
            </a:r>
          </a:p>
          <a:p>
            <a:pPr lvl="1"/>
            <a:r>
              <a:rPr lang="en-US" dirty="0"/>
              <a:t>Rejected Sample</a:t>
            </a:r>
          </a:p>
          <a:p>
            <a:pPr lvl="2"/>
            <a:r>
              <a:rPr lang="en-US" dirty="0"/>
              <a:t>This means the new proposed opt point is worse than the old opt point</a:t>
            </a:r>
          </a:p>
          <a:p>
            <a:pPr lvl="2"/>
            <a:r>
              <a:rPr lang="en-US" dirty="0"/>
              <a:t>Reasons: inaccurate gradient, too large step, no better points nearby</a:t>
            </a:r>
          </a:p>
          <a:p>
            <a:pPr lvl="2"/>
            <a:r>
              <a:rPr lang="en-US" dirty="0"/>
              <a:t>Happens frequently, especially near the end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EBCE487-40CA-E848-8026-70CB8DD10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88" y="2895600"/>
            <a:ext cx="11892821" cy="25146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D02A174-BAA3-1A45-AD0F-8EE49AFAC7B2}"/>
              </a:ext>
            </a:extLst>
          </p:cNvPr>
          <p:cNvSpPr/>
          <p:nvPr/>
        </p:nvSpPr>
        <p:spPr>
          <a:xfrm>
            <a:off x="4724400" y="3661718"/>
            <a:ext cx="5791200" cy="1367482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F2FA88C-4772-1E48-BEAF-E18756029742}"/>
              </a:ext>
            </a:extLst>
          </p:cNvPr>
          <p:cNvSpPr/>
          <p:nvPr/>
        </p:nvSpPr>
        <p:spPr>
          <a:xfrm>
            <a:off x="5486400" y="4419600"/>
            <a:ext cx="914400" cy="228600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14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A2B53-288A-124C-8139-967E8CAC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CAC0D-F680-484C-A4A6-365AD0D9C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HERON cases from basic to complex</a:t>
            </a:r>
          </a:p>
          <a:p>
            <a:endParaRPr lang="en-US" dirty="0"/>
          </a:p>
          <a:p>
            <a:r>
              <a:rPr lang="en-US" dirty="0"/>
              <a:t>Exercises, follow-</a:t>
            </a:r>
            <a:r>
              <a:rPr lang="en-US" dirty="0" err="1"/>
              <a:t>alongs</a:t>
            </a:r>
            <a:endParaRPr lang="en-US" dirty="0"/>
          </a:p>
          <a:p>
            <a:endParaRPr lang="en-US" dirty="0"/>
          </a:p>
          <a:p>
            <a:r>
              <a:rPr lang="en-US" dirty="0"/>
              <a:t>Examples found in HERON/tests/workshop/</a:t>
            </a:r>
          </a:p>
          <a:p>
            <a:pPr lvl="1"/>
            <a:r>
              <a:rPr lang="en-US" dirty="0"/>
              <a:t>This case can be found in workshop/simple/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23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A19FB-BA82-D444-B61D-7712DDA4B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Look At While Running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BCF42-352D-2249-A2EB-F08649B82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90600"/>
            <a:ext cx="10515600" cy="4351338"/>
          </a:xfrm>
        </p:spPr>
        <p:txBody>
          <a:bodyPr/>
          <a:lstStyle/>
          <a:p>
            <a:r>
              <a:rPr lang="en-US" dirty="0"/>
              <a:t>Screen Output: How To Read the Matrix</a:t>
            </a:r>
          </a:p>
          <a:p>
            <a:pPr lvl="1"/>
            <a:r>
              <a:rPr lang="en-US" dirty="0"/>
              <a:t>Rerun Sample</a:t>
            </a:r>
          </a:p>
          <a:p>
            <a:pPr lvl="2"/>
            <a:r>
              <a:rPr lang="en-US" dirty="0"/>
              <a:t>Return to best-so-far opt point and rerun the gradient, cut step size</a:t>
            </a:r>
          </a:p>
          <a:p>
            <a:pPr lvl="2"/>
            <a:r>
              <a:rPr lang="en-US" dirty="0"/>
              <a:t>Helps to resolve two reasons for rejecting proposed opt points</a:t>
            </a:r>
          </a:p>
        </p:txBody>
      </p:sp>
      <p:pic>
        <p:nvPicPr>
          <p:cNvPr id="7" name="Picture 6" descr="Text, timeline&#10;&#10;Description automatically generated">
            <a:extLst>
              <a:ext uri="{FF2B5EF4-FFF2-40B4-BE49-F238E27FC236}">
                <a16:creationId xmlns:a16="http://schemas.microsoft.com/office/drawing/2014/main" id="{5D30B7C2-5BAD-AD41-B3DD-8800918BE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6" y="2882728"/>
            <a:ext cx="12014546" cy="247238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D02A174-BAA3-1A45-AD0F-8EE49AFAC7B2}"/>
              </a:ext>
            </a:extLst>
          </p:cNvPr>
          <p:cNvSpPr/>
          <p:nvPr/>
        </p:nvSpPr>
        <p:spPr>
          <a:xfrm>
            <a:off x="4724400" y="3446463"/>
            <a:ext cx="7086600" cy="1367482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DA8998-F1E3-1A44-A981-9404231C8EBA}"/>
              </a:ext>
            </a:extLst>
          </p:cNvPr>
          <p:cNvSpPr/>
          <p:nvPr/>
        </p:nvSpPr>
        <p:spPr>
          <a:xfrm>
            <a:off x="5486400" y="4267200"/>
            <a:ext cx="635000" cy="152400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6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D9ACA-88E9-A34A-BF14-B8D03922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Look At While Running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1C58A-4DEC-6D42-83F5-B5BC6F0C0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1_simple_o/opt_soln_0.csv </a:t>
            </a:r>
            <a:r>
              <a:rPr lang="en-US" dirty="0"/>
              <a:t>– progress of the optimizer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68A2A-7A6A-0644-8FCD-A887EA9389B5}"/>
              </a:ext>
            </a:extLst>
          </p:cNvPr>
          <p:cNvSpPr txBox="1"/>
          <p:nvPr/>
        </p:nvSpPr>
        <p:spPr>
          <a:xfrm>
            <a:off x="1390420" y="1891489"/>
            <a:ext cx="118141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case 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B0ADF-0049-2241-BDBF-82784F0F0973}"/>
              </a:ext>
            </a:extLst>
          </p:cNvPr>
          <p:cNvSpPr txBox="1"/>
          <p:nvPr/>
        </p:nvSpPr>
        <p:spPr>
          <a:xfrm>
            <a:off x="2571834" y="1881648"/>
            <a:ext cx="69833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outer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F47376-761B-2C47-8A0D-AF5B1B1C3BB7}"/>
              </a:ext>
            </a:extLst>
          </p:cNvPr>
          <p:cNvSpPr txBox="1"/>
          <p:nvPr/>
        </p:nvSpPr>
        <p:spPr>
          <a:xfrm>
            <a:off x="3458156" y="1877917"/>
            <a:ext cx="202587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optimization record</a:t>
            </a:r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E9B7ADBC-DC2B-AB43-B2F9-AA7932F6F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3679049"/>
            <a:ext cx="4978400" cy="37592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4297201-6527-F848-9D09-150E8419B420}"/>
              </a:ext>
            </a:extLst>
          </p:cNvPr>
          <p:cNvSpPr/>
          <p:nvPr/>
        </p:nvSpPr>
        <p:spPr>
          <a:xfrm>
            <a:off x="4099202" y="3875188"/>
            <a:ext cx="1097996" cy="427682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35292C4-5D8D-204D-8CFF-5BA17383635B}"/>
              </a:ext>
            </a:extLst>
          </p:cNvPr>
          <p:cNvSpPr/>
          <p:nvPr/>
        </p:nvSpPr>
        <p:spPr>
          <a:xfrm>
            <a:off x="5029200" y="3994272"/>
            <a:ext cx="990600" cy="22098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2A48A8-7E69-E64E-9343-011DE1C08B0E}"/>
              </a:ext>
            </a:extLst>
          </p:cNvPr>
          <p:cNvSpPr/>
          <p:nvPr/>
        </p:nvSpPr>
        <p:spPr>
          <a:xfrm>
            <a:off x="5969000" y="3916007"/>
            <a:ext cx="1905000" cy="42768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31A6FA3-2165-964B-A55F-34BA36FFFF54}"/>
              </a:ext>
            </a:extLst>
          </p:cNvPr>
          <p:cNvCxnSpPr>
            <a:cxnSpLocks/>
            <a:stCxn id="13" idx="2"/>
            <a:endCxn id="22" idx="3"/>
          </p:cNvCxnSpPr>
          <p:nvPr/>
        </p:nvCxnSpPr>
        <p:spPr>
          <a:xfrm flipH="1" flipV="1">
            <a:off x="3197741" y="3205094"/>
            <a:ext cx="901461" cy="88393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96ECFEC-DB2F-6849-8F68-7B0AB2E08625}"/>
              </a:ext>
            </a:extLst>
          </p:cNvPr>
          <p:cNvSpPr txBox="1"/>
          <p:nvPr/>
        </p:nvSpPr>
        <p:spPr>
          <a:xfrm>
            <a:off x="1438541" y="2881928"/>
            <a:ext cx="1759200" cy="6463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Optimizer Steps</a:t>
            </a:r>
          </a:p>
          <a:p>
            <a:r>
              <a:rPr lang="en-US" dirty="0"/>
              <a:t>(sets of samples)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8F9DAE-ADB9-1D4B-BA7E-FF32F7195991}"/>
              </a:ext>
            </a:extLst>
          </p:cNvPr>
          <p:cNvSpPr txBox="1"/>
          <p:nvPr/>
        </p:nvSpPr>
        <p:spPr>
          <a:xfrm>
            <a:off x="313622" y="3898843"/>
            <a:ext cx="2810578" cy="120032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Status of each step</a:t>
            </a:r>
          </a:p>
          <a:p>
            <a:pPr marL="285750" indent="-285750">
              <a:buFontTx/>
              <a:buChar char="-"/>
            </a:pPr>
            <a:r>
              <a:rPr lang="en-US" dirty="0"/>
              <a:t>Accepted: improvement!</a:t>
            </a:r>
          </a:p>
          <a:p>
            <a:pPr marL="285750" indent="-285750">
              <a:buFontTx/>
              <a:buChar char="-"/>
            </a:pPr>
            <a:r>
              <a:rPr lang="en-US" dirty="0"/>
              <a:t>Rejected: went too far</a:t>
            </a:r>
          </a:p>
          <a:p>
            <a:pPr marL="285750" indent="-285750">
              <a:buFontTx/>
              <a:buChar char="-"/>
            </a:pPr>
            <a:r>
              <a:rPr lang="en-US" dirty="0"/>
              <a:t>Rerun: re-check gradient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AEE6FC-4F8B-374B-85A6-2CEA7C57B009}"/>
              </a:ext>
            </a:extLst>
          </p:cNvPr>
          <p:cNvCxnSpPr>
            <a:cxnSpLocks/>
            <a:stCxn id="14" idx="2"/>
            <a:endCxn id="24" idx="3"/>
          </p:cNvCxnSpPr>
          <p:nvPr/>
        </p:nvCxnSpPr>
        <p:spPr>
          <a:xfrm flipH="1" flipV="1">
            <a:off x="3124200" y="4499008"/>
            <a:ext cx="1905000" cy="60016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14858E2-F5D1-AF49-8C2A-B5FE96E3F61D}"/>
              </a:ext>
            </a:extLst>
          </p:cNvPr>
          <p:cNvCxnSpPr>
            <a:cxnSpLocks/>
            <a:stCxn id="15" idx="0"/>
            <a:endCxn id="36" idx="2"/>
          </p:cNvCxnSpPr>
          <p:nvPr/>
        </p:nvCxnSpPr>
        <p:spPr>
          <a:xfrm flipH="1" flipV="1">
            <a:off x="5776267" y="3084269"/>
            <a:ext cx="1145233" cy="83173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8EB52C4-36B3-4144-9BCD-D8BB6188DD6B}"/>
              </a:ext>
            </a:extLst>
          </p:cNvPr>
          <p:cNvSpPr txBox="1"/>
          <p:nvPr/>
        </p:nvSpPr>
        <p:spPr>
          <a:xfrm>
            <a:off x="4852424" y="2437938"/>
            <a:ext cx="1847685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Component Sizes</a:t>
            </a:r>
          </a:p>
          <a:p>
            <a:r>
              <a:rPr lang="en-US" dirty="0"/>
              <a:t>(opt variables)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D216058-F203-2445-BD32-2DE8F6E740DD}"/>
              </a:ext>
            </a:extLst>
          </p:cNvPr>
          <p:cNvSpPr/>
          <p:nvPr/>
        </p:nvSpPr>
        <p:spPr>
          <a:xfrm>
            <a:off x="7844983" y="3916007"/>
            <a:ext cx="1019617" cy="427682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C904449-3964-EE4C-9697-44A2CBF3971B}"/>
              </a:ext>
            </a:extLst>
          </p:cNvPr>
          <p:cNvCxnSpPr>
            <a:cxnSpLocks/>
            <a:stCxn id="38" idx="0"/>
            <a:endCxn id="40" idx="2"/>
          </p:cNvCxnSpPr>
          <p:nvPr/>
        </p:nvCxnSpPr>
        <p:spPr>
          <a:xfrm flipV="1">
            <a:off x="8354792" y="2966421"/>
            <a:ext cx="1100098" cy="94958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52BDFA5-AB65-B84A-AA2B-92C051DA99B1}"/>
              </a:ext>
            </a:extLst>
          </p:cNvPr>
          <p:cNvSpPr txBox="1"/>
          <p:nvPr/>
        </p:nvSpPr>
        <p:spPr>
          <a:xfrm>
            <a:off x="8864600" y="2320090"/>
            <a:ext cx="1180580" cy="64633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Mean NPV</a:t>
            </a:r>
          </a:p>
          <a:p>
            <a:r>
              <a:rPr lang="en-US" dirty="0"/>
              <a:t>(objective)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17210D-8B12-7045-ACD7-A4CD4A56E858}"/>
              </a:ext>
            </a:extLst>
          </p:cNvPr>
          <p:cNvSpPr txBox="1"/>
          <p:nvPr/>
        </p:nvSpPr>
        <p:spPr>
          <a:xfrm>
            <a:off x="8877820" y="4936746"/>
            <a:ext cx="273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our losses are getting smaller!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6AEF3E6C-FBC7-0840-96B8-190BECF43380}"/>
              </a:ext>
            </a:extLst>
          </p:cNvPr>
          <p:cNvSpPr/>
          <p:nvPr/>
        </p:nvSpPr>
        <p:spPr>
          <a:xfrm rot="5400000">
            <a:off x="1826027" y="1147385"/>
            <a:ext cx="260181" cy="1472565"/>
          </a:xfrm>
          <a:prstGeom prst="rightBrace">
            <a:avLst>
              <a:gd name="adj1" fmla="val 8333"/>
              <a:gd name="adj2" fmla="val 4568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5AB10C18-FAF7-CE42-947B-E7B555A475D8}"/>
              </a:ext>
            </a:extLst>
          </p:cNvPr>
          <p:cNvSpPr/>
          <p:nvPr/>
        </p:nvSpPr>
        <p:spPr>
          <a:xfrm rot="5400000">
            <a:off x="2806728" y="1704652"/>
            <a:ext cx="260182" cy="353993"/>
          </a:xfrm>
          <a:prstGeom prst="rightBrace">
            <a:avLst>
              <a:gd name="adj1" fmla="val 8333"/>
              <a:gd name="adj2" fmla="val 4568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8A6BB8FE-A573-6D46-991A-8EDE8979FD63}"/>
              </a:ext>
            </a:extLst>
          </p:cNvPr>
          <p:cNvSpPr/>
          <p:nvPr/>
        </p:nvSpPr>
        <p:spPr>
          <a:xfrm rot="5400000">
            <a:off x="4546657" y="531877"/>
            <a:ext cx="238673" cy="2656812"/>
          </a:xfrm>
          <a:prstGeom prst="rightBrace">
            <a:avLst>
              <a:gd name="adj1" fmla="val 8333"/>
              <a:gd name="adj2" fmla="val 4568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81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1BECD980-5844-CC07-8F60-E8ED4DD87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458" y="4277122"/>
            <a:ext cx="3729304" cy="14286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B47956-4DAD-0B44-9264-2DCB132B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that it’s done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BAE51-4178-7744-BE38-353C7615C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Things to look at (see next slides)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opt_soln_0.csv</a:t>
            </a:r>
          </a:p>
          <a:p>
            <a:pPr lvl="2"/>
            <a:r>
              <a:rPr lang="en-US" dirty="0"/>
              <a:t>filter opt CSV by “accepted” to see acceptance path</a:t>
            </a:r>
          </a:p>
          <a:p>
            <a:pPr lvl="2"/>
            <a:r>
              <a:rPr lang="en-US" dirty="0"/>
              <a:t>final solution is the last “accepted” point in the CSV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opt_path.png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dirty="0"/>
              <a:t>visualization of opt_soln_0.csv</a:t>
            </a:r>
          </a:p>
          <a:p>
            <a:pPr lvl="1"/>
            <a:r>
              <a:rPr lang="en-US" dirty="0"/>
              <a:t>screen output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166E3EA-C9CA-E848-B6A7-EF9B275B02E5}"/>
              </a:ext>
            </a:extLst>
          </p:cNvPr>
          <p:cNvSpPr/>
          <p:nvPr/>
        </p:nvSpPr>
        <p:spPr>
          <a:xfrm>
            <a:off x="2286000" y="4695177"/>
            <a:ext cx="3124200" cy="863472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D1097150-BAE7-F847-ADC3-A05CD869A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066800"/>
            <a:ext cx="2425700" cy="2506857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52CDCDB-D19F-BE40-8964-D2A0C58EC263}"/>
              </a:ext>
            </a:extLst>
          </p:cNvPr>
          <p:cNvSpPr/>
          <p:nvPr/>
        </p:nvSpPr>
        <p:spPr>
          <a:xfrm>
            <a:off x="8915400" y="1524000"/>
            <a:ext cx="2826327" cy="152400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43C291B-7972-7A27-0B9A-ADF979E2A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524" y="3429000"/>
            <a:ext cx="3321627" cy="249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69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41E9C-873C-AF46-BAD0-61DFFA179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look at now that it’s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33A92-A804-9A48-B4F3-B5313649B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08" y="12954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Screen Output</a:t>
            </a: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176B30-6F30-544A-ABD7-58ACDEECDB7C}"/>
              </a:ext>
            </a:extLst>
          </p:cNvPr>
          <p:cNvSpPr txBox="1">
            <a:spLocks/>
          </p:cNvSpPr>
          <p:nvPr/>
        </p:nvSpPr>
        <p:spPr>
          <a:xfrm>
            <a:off x="533400" y="17526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Summary of optimizer status</a:t>
            </a:r>
          </a:p>
          <a:p>
            <a:pPr lvl="1"/>
            <a:r>
              <a:rPr lang="en-US" dirty="0"/>
              <a:t>Trajectory that found best point</a:t>
            </a:r>
          </a:p>
          <a:p>
            <a:pPr lvl="1"/>
            <a:r>
              <a:rPr lang="en-US" dirty="0"/>
              <a:t>Objective value</a:t>
            </a:r>
          </a:p>
          <a:p>
            <a:pPr lvl="1"/>
            <a:r>
              <a:rPr lang="en-US" dirty="0" err="1"/>
              <a:t>Opt</a:t>
            </a:r>
            <a:r>
              <a:rPr lang="en-US" dirty="0"/>
              <a:t> Vars values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BAC372-9D51-0C46-86A3-1F1CC3613D35}"/>
              </a:ext>
            </a:extLst>
          </p:cNvPr>
          <p:cNvSpPr txBox="1"/>
          <p:nvPr/>
        </p:nvSpPr>
        <p:spPr>
          <a:xfrm>
            <a:off x="7187612" y="4569790"/>
            <a:ext cx="84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opt var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A3519-54A0-2441-B04F-64CD93F0B2AA}"/>
              </a:ext>
            </a:extLst>
          </p:cNvPr>
          <p:cNvSpPr txBox="1"/>
          <p:nvPr/>
        </p:nvSpPr>
        <p:spPr>
          <a:xfrm>
            <a:off x="7187612" y="4136569"/>
            <a:ext cx="104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objective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91E4D13-8492-A5C2-50CF-0E5420FA0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3581400"/>
            <a:ext cx="3729304" cy="142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76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41E9C-873C-AF46-BAD0-61DFFA179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look at now that it’s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33A92-A804-9A48-B4F3-B5313649B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08" y="12954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1_simple_o/opt_soln_0.csv</a:t>
            </a: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176B30-6F30-544A-ABD7-58ACDEECDB7C}"/>
              </a:ext>
            </a:extLst>
          </p:cNvPr>
          <p:cNvSpPr txBox="1">
            <a:spLocks/>
          </p:cNvSpPr>
          <p:nvPr/>
        </p:nvSpPr>
        <p:spPr>
          <a:xfrm>
            <a:off x="533400" y="17526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“final” point is solution</a:t>
            </a:r>
          </a:p>
          <a:p>
            <a:pPr lvl="1"/>
            <a:r>
              <a:rPr lang="en-US" dirty="0"/>
              <a:t>243 iterations is low (good!)</a:t>
            </a:r>
          </a:p>
          <a:p>
            <a:pPr lvl="1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BAC372-9D51-0C46-86A3-1F1CC3613D35}"/>
              </a:ext>
            </a:extLst>
          </p:cNvPr>
          <p:cNvSpPr txBox="1"/>
          <p:nvPr/>
        </p:nvSpPr>
        <p:spPr>
          <a:xfrm>
            <a:off x="4419600" y="5714728"/>
            <a:ext cx="84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opt var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A3519-54A0-2441-B04F-64CD93F0B2AA}"/>
              </a:ext>
            </a:extLst>
          </p:cNvPr>
          <p:cNvSpPr txBox="1"/>
          <p:nvPr/>
        </p:nvSpPr>
        <p:spPr>
          <a:xfrm>
            <a:off x="6402091" y="5714634"/>
            <a:ext cx="104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objective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684B1655-E388-E191-389E-748A072F0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453" y="2854552"/>
            <a:ext cx="7772400" cy="28039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13D4B9-A70B-62BA-5169-920502307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453" y="2545028"/>
            <a:ext cx="7801708" cy="80184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B159929-8470-5E4B-8BC2-A79C7753CFFB}"/>
              </a:ext>
            </a:extLst>
          </p:cNvPr>
          <p:cNvSpPr/>
          <p:nvPr/>
        </p:nvSpPr>
        <p:spPr>
          <a:xfrm>
            <a:off x="2133599" y="5373673"/>
            <a:ext cx="7453561" cy="381000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87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4D985C0B-3EED-7414-F226-0A3785B75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339" y="1238250"/>
            <a:ext cx="5842000" cy="4381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341E9C-873C-AF46-BAD0-61DFFA179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look at now that it’s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33A92-A804-9A48-B4F3-B5313649B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12" y="1275666"/>
            <a:ext cx="4923692" cy="66606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1_simple_o/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opt_path.png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176B30-6F30-544A-ABD7-58ACDEECDB7C}"/>
              </a:ext>
            </a:extLst>
          </p:cNvPr>
          <p:cNvSpPr txBox="1">
            <a:spLocks/>
          </p:cNvSpPr>
          <p:nvPr/>
        </p:nvSpPr>
        <p:spPr>
          <a:xfrm>
            <a:off x="433312" y="1983350"/>
            <a:ext cx="4673600" cy="2819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651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1597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Messy plot</a:t>
            </a:r>
          </a:p>
          <a:p>
            <a:endParaRPr lang="en-US" sz="2400" dirty="0"/>
          </a:p>
          <a:p>
            <a:r>
              <a:rPr lang="en-US" sz="2400" dirty="0"/>
              <a:t>Many plots are bad</a:t>
            </a:r>
          </a:p>
          <a:p>
            <a:pPr lvl="2"/>
            <a:r>
              <a:rPr lang="en-US" sz="1800" dirty="0"/>
              <a:t>but some are useful</a:t>
            </a:r>
          </a:p>
          <a:p>
            <a:pPr lvl="1"/>
            <a:endParaRPr lang="en-US" sz="2000" dirty="0"/>
          </a:p>
          <a:p>
            <a:r>
              <a:rPr lang="en-US" sz="2400" dirty="0"/>
              <a:t>Not intended for report quality</a:t>
            </a:r>
          </a:p>
          <a:p>
            <a:pPr lvl="2"/>
            <a:r>
              <a:rPr lang="en-US" sz="1600" dirty="0"/>
              <a:t>Indicative of process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BAC372-9D51-0C46-86A3-1F1CC3613D35}"/>
              </a:ext>
            </a:extLst>
          </p:cNvPr>
          <p:cNvSpPr txBox="1"/>
          <p:nvPr/>
        </p:nvSpPr>
        <p:spPr>
          <a:xfrm>
            <a:off x="4872515" y="2650784"/>
            <a:ext cx="110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capacities</a:t>
            </a:r>
          </a:p>
          <a:p>
            <a:r>
              <a:rPr lang="en-US" dirty="0">
                <a:solidFill>
                  <a:schemeClr val="accent6"/>
                </a:solidFill>
              </a:rPr>
              <a:t>(opt vars)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A3519-54A0-2441-B04F-64CD93F0B2AA}"/>
              </a:ext>
            </a:extLst>
          </p:cNvPr>
          <p:cNvSpPr txBox="1"/>
          <p:nvPr/>
        </p:nvSpPr>
        <p:spPr>
          <a:xfrm>
            <a:off x="8639024" y="2173850"/>
            <a:ext cx="353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towards the end only small changes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B159929-8470-5E4B-8BC2-A79C7753CFFB}"/>
              </a:ext>
            </a:extLst>
          </p:cNvPr>
          <p:cNvSpPr/>
          <p:nvPr/>
        </p:nvSpPr>
        <p:spPr>
          <a:xfrm>
            <a:off x="6970439" y="1488050"/>
            <a:ext cx="381000" cy="4000500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74BDBED3-A003-744C-925A-5BBA09DA3271}"/>
              </a:ext>
            </a:extLst>
          </p:cNvPr>
          <p:cNvSpPr/>
          <p:nvPr/>
        </p:nvSpPr>
        <p:spPr>
          <a:xfrm>
            <a:off x="5979839" y="2057400"/>
            <a:ext cx="381000" cy="1752600"/>
          </a:xfrm>
          <a:custGeom>
            <a:avLst/>
            <a:gdLst>
              <a:gd name="connsiteX0" fmla="*/ 381000 w 381000"/>
              <a:gd name="connsiteY0" fmla="*/ 1752600 h 1752600"/>
              <a:gd name="connsiteX1" fmla="*/ 190500 w 381000"/>
              <a:gd name="connsiteY1" fmla="*/ 1720851 h 1752600"/>
              <a:gd name="connsiteX2" fmla="*/ 190500 w 381000"/>
              <a:gd name="connsiteY2" fmla="*/ 1298194 h 1752600"/>
              <a:gd name="connsiteX3" fmla="*/ 190500 w 381000"/>
              <a:gd name="connsiteY3" fmla="*/ 908049 h 1752600"/>
              <a:gd name="connsiteX4" fmla="*/ 0 w 381000"/>
              <a:gd name="connsiteY4" fmla="*/ 876300 h 1752600"/>
              <a:gd name="connsiteX5" fmla="*/ 190500 w 381000"/>
              <a:gd name="connsiteY5" fmla="*/ 844551 h 1752600"/>
              <a:gd name="connsiteX6" fmla="*/ 190500 w 381000"/>
              <a:gd name="connsiteY6" fmla="*/ 454406 h 1752600"/>
              <a:gd name="connsiteX7" fmla="*/ 190500 w 381000"/>
              <a:gd name="connsiteY7" fmla="*/ 31749 h 1752600"/>
              <a:gd name="connsiteX8" fmla="*/ 381000 w 381000"/>
              <a:gd name="connsiteY8" fmla="*/ 0 h 1752600"/>
              <a:gd name="connsiteX9" fmla="*/ 381000 w 381000"/>
              <a:gd name="connsiteY9" fmla="*/ 619252 h 1752600"/>
              <a:gd name="connsiteX10" fmla="*/ 381000 w 381000"/>
              <a:gd name="connsiteY10" fmla="*/ 1220978 h 1752600"/>
              <a:gd name="connsiteX11" fmla="*/ 381000 w 381000"/>
              <a:gd name="connsiteY11" fmla="*/ 1752600 h 1752600"/>
              <a:gd name="connsiteX0" fmla="*/ 381000 w 381000"/>
              <a:gd name="connsiteY0" fmla="*/ 1752600 h 1752600"/>
              <a:gd name="connsiteX1" fmla="*/ 190500 w 381000"/>
              <a:gd name="connsiteY1" fmla="*/ 1720851 h 1752600"/>
              <a:gd name="connsiteX2" fmla="*/ 190500 w 381000"/>
              <a:gd name="connsiteY2" fmla="*/ 1314450 h 1752600"/>
              <a:gd name="connsiteX3" fmla="*/ 190500 w 381000"/>
              <a:gd name="connsiteY3" fmla="*/ 908049 h 1752600"/>
              <a:gd name="connsiteX4" fmla="*/ 0 w 381000"/>
              <a:gd name="connsiteY4" fmla="*/ 876300 h 1752600"/>
              <a:gd name="connsiteX5" fmla="*/ 190500 w 381000"/>
              <a:gd name="connsiteY5" fmla="*/ 844551 h 1752600"/>
              <a:gd name="connsiteX6" fmla="*/ 190500 w 381000"/>
              <a:gd name="connsiteY6" fmla="*/ 446278 h 1752600"/>
              <a:gd name="connsiteX7" fmla="*/ 190500 w 381000"/>
              <a:gd name="connsiteY7" fmla="*/ 31749 h 1752600"/>
              <a:gd name="connsiteX8" fmla="*/ 381000 w 381000"/>
              <a:gd name="connsiteY8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000" h="1752600" stroke="0" extrusionOk="0">
                <a:moveTo>
                  <a:pt x="381000" y="1752600"/>
                </a:moveTo>
                <a:cubicBezTo>
                  <a:pt x="273078" y="1750927"/>
                  <a:pt x="187663" y="1739450"/>
                  <a:pt x="190500" y="1720851"/>
                </a:cubicBezTo>
                <a:cubicBezTo>
                  <a:pt x="209183" y="1616744"/>
                  <a:pt x="178126" y="1403329"/>
                  <a:pt x="190500" y="1298194"/>
                </a:cubicBezTo>
                <a:cubicBezTo>
                  <a:pt x="202874" y="1193059"/>
                  <a:pt x="172845" y="1018423"/>
                  <a:pt x="190500" y="908049"/>
                </a:cubicBezTo>
                <a:cubicBezTo>
                  <a:pt x="172895" y="880883"/>
                  <a:pt x="112152" y="879617"/>
                  <a:pt x="0" y="876300"/>
                </a:cubicBezTo>
                <a:cubicBezTo>
                  <a:pt x="106652" y="876471"/>
                  <a:pt x="191231" y="860581"/>
                  <a:pt x="190500" y="844551"/>
                </a:cubicBezTo>
                <a:cubicBezTo>
                  <a:pt x="180729" y="754382"/>
                  <a:pt x="182151" y="561802"/>
                  <a:pt x="190500" y="454406"/>
                </a:cubicBezTo>
                <a:cubicBezTo>
                  <a:pt x="198849" y="347011"/>
                  <a:pt x="195000" y="153228"/>
                  <a:pt x="190500" y="31749"/>
                </a:cubicBezTo>
                <a:cubicBezTo>
                  <a:pt x="195984" y="17285"/>
                  <a:pt x="295831" y="4819"/>
                  <a:pt x="381000" y="0"/>
                </a:cubicBezTo>
                <a:cubicBezTo>
                  <a:pt x="394571" y="130158"/>
                  <a:pt x="372285" y="377779"/>
                  <a:pt x="381000" y="619252"/>
                </a:cubicBezTo>
                <a:cubicBezTo>
                  <a:pt x="389715" y="860725"/>
                  <a:pt x="378150" y="971301"/>
                  <a:pt x="381000" y="1220978"/>
                </a:cubicBezTo>
                <a:cubicBezTo>
                  <a:pt x="383850" y="1470655"/>
                  <a:pt x="359567" y="1637335"/>
                  <a:pt x="381000" y="1752600"/>
                </a:cubicBezTo>
                <a:close/>
              </a:path>
              <a:path w="381000" h="1752600" fill="none" extrusionOk="0">
                <a:moveTo>
                  <a:pt x="381000" y="1752600"/>
                </a:moveTo>
                <a:cubicBezTo>
                  <a:pt x="275661" y="1749130"/>
                  <a:pt x="194520" y="1739223"/>
                  <a:pt x="190500" y="1720851"/>
                </a:cubicBezTo>
                <a:cubicBezTo>
                  <a:pt x="208974" y="1561981"/>
                  <a:pt x="184712" y="1460693"/>
                  <a:pt x="190500" y="1314450"/>
                </a:cubicBezTo>
                <a:cubicBezTo>
                  <a:pt x="196288" y="1168207"/>
                  <a:pt x="186223" y="1087700"/>
                  <a:pt x="190500" y="908049"/>
                </a:cubicBezTo>
                <a:cubicBezTo>
                  <a:pt x="196148" y="892492"/>
                  <a:pt x="108492" y="887357"/>
                  <a:pt x="0" y="876300"/>
                </a:cubicBezTo>
                <a:cubicBezTo>
                  <a:pt x="106215" y="876004"/>
                  <a:pt x="191140" y="861945"/>
                  <a:pt x="190500" y="844551"/>
                </a:cubicBezTo>
                <a:cubicBezTo>
                  <a:pt x="209141" y="689729"/>
                  <a:pt x="191190" y="541534"/>
                  <a:pt x="190500" y="446278"/>
                </a:cubicBezTo>
                <a:cubicBezTo>
                  <a:pt x="189810" y="351022"/>
                  <a:pt x="196912" y="134359"/>
                  <a:pt x="190500" y="31749"/>
                </a:cubicBezTo>
                <a:cubicBezTo>
                  <a:pt x="195974" y="7678"/>
                  <a:pt x="290231" y="13391"/>
                  <a:pt x="381000" y="0"/>
                </a:cubicBezTo>
              </a:path>
              <a:path w="381000" h="1752600" fill="none" stroke="0" extrusionOk="0">
                <a:moveTo>
                  <a:pt x="381000" y="1752600"/>
                </a:moveTo>
                <a:cubicBezTo>
                  <a:pt x="274792" y="1752345"/>
                  <a:pt x="190838" y="1737966"/>
                  <a:pt x="190500" y="1720851"/>
                </a:cubicBezTo>
                <a:cubicBezTo>
                  <a:pt x="171674" y="1596155"/>
                  <a:pt x="173359" y="1480361"/>
                  <a:pt x="190500" y="1298194"/>
                </a:cubicBezTo>
                <a:cubicBezTo>
                  <a:pt x="207641" y="1116027"/>
                  <a:pt x="171616" y="1055190"/>
                  <a:pt x="190500" y="908049"/>
                </a:cubicBezTo>
                <a:cubicBezTo>
                  <a:pt x="189375" y="894751"/>
                  <a:pt x="103163" y="870143"/>
                  <a:pt x="0" y="876300"/>
                </a:cubicBezTo>
                <a:cubicBezTo>
                  <a:pt x="106087" y="876122"/>
                  <a:pt x="192276" y="862374"/>
                  <a:pt x="190500" y="844551"/>
                </a:cubicBezTo>
                <a:cubicBezTo>
                  <a:pt x="188363" y="698060"/>
                  <a:pt x="208167" y="552128"/>
                  <a:pt x="190500" y="454406"/>
                </a:cubicBezTo>
                <a:cubicBezTo>
                  <a:pt x="172833" y="356685"/>
                  <a:pt x="201493" y="133965"/>
                  <a:pt x="190500" y="31749"/>
                </a:cubicBezTo>
                <a:cubicBezTo>
                  <a:pt x="191737" y="25965"/>
                  <a:pt x="290363" y="-4902"/>
                  <a:pt x="381000" y="0"/>
                </a:cubicBezTo>
              </a:path>
            </a:pathLst>
          </a:custGeom>
          <a:ln w="381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lef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C36A97-0236-7F4F-98E7-55CC94794BE6}"/>
              </a:ext>
            </a:extLst>
          </p:cNvPr>
          <p:cNvSpPr txBox="1"/>
          <p:nvPr/>
        </p:nvSpPr>
        <p:spPr>
          <a:xfrm>
            <a:off x="5176540" y="4060484"/>
            <a:ext cx="118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E[NPV]</a:t>
            </a:r>
          </a:p>
          <a:p>
            <a:r>
              <a:rPr lang="en-US" dirty="0">
                <a:solidFill>
                  <a:schemeClr val="accent6"/>
                </a:solidFill>
              </a:rPr>
              <a:t>(objective)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CCAAD-52C4-B94F-A2E6-092E3BD3434E}"/>
              </a:ext>
            </a:extLst>
          </p:cNvPr>
          <p:cNvSpPr txBox="1"/>
          <p:nvPr/>
        </p:nvSpPr>
        <p:spPr>
          <a:xfrm>
            <a:off x="6284639" y="5440022"/>
            <a:ext cx="375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most optimization happens in the first</a:t>
            </a:r>
          </a:p>
          <a:p>
            <a:r>
              <a:rPr lang="en-US" dirty="0">
                <a:solidFill>
                  <a:schemeClr val="accent6"/>
                </a:solidFill>
              </a:rPr>
              <a:t>few time steps</a:t>
            </a:r>
          </a:p>
        </p:txBody>
      </p:sp>
    </p:spTree>
    <p:extLst>
      <p:ext uri="{BB962C8B-B14F-4D97-AF65-F5344CB8AC3E}">
        <p14:creationId xmlns:p14="http://schemas.microsoft.com/office/powerpoint/2010/main" val="3845929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C24F-8FFB-F549-945B-64F58222C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45407-777A-D64B-9164-458392EEE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That’s it!</a:t>
            </a:r>
          </a:p>
          <a:p>
            <a:r>
              <a:rPr lang="en-US" dirty="0"/>
              <a:t>Takeaways:</a:t>
            </a:r>
          </a:p>
          <a:p>
            <a:pPr lvl="1"/>
            <a:r>
              <a:rPr lang="en-US" dirty="0"/>
              <a:t>3-unit problem, single resource</a:t>
            </a:r>
          </a:p>
          <a:p>
            <a:pPr lvl="1"/>
            <a:r>
              <a:rPr lang="en-US" dirty="0"/>
              <a:t>Setting up feasible problems</a:t>
            </a:r>
          </a:p>
          <a:p>
            <a:pPr lvl="1"/>
            <a:r>
              <a:rPr lang="en-US" dirty="0"/>
              <a:t>Running and observing HERON runs</a:t>
            </a:r>
          </a:p>
          <a:p>
            <a:pPr lvl="1"/>
            <a:r>
              <a:rPr lang="en-US" dirty="0"/>
              <a:t>Viewing results</a:t>
            </a:r>
          </a:p>
        </p:txBody>
      </p:sp>
      <p:pic>
        <p:nvPicPr>
          <p:cNvPr id="4" name="Graphic 3" descr="Cruise ship with solid fill">
            <a:extLst>
              <a:ext uri="{FF2B5EF4-FFF2-40B4-BE49-F238E27FC236}">
                <a16:creationId xmlns:a16="http://schemas.microsoft.com/office/drawing/2014/main" id="{9CEA89E1-4315-4B4D-43F9-2628055AA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2600" y="4191000"/>
            <a:ext cx="914400" cy="914400"/>
          </a:xfrm>
          <a:prstGeom prst="rect">
            <a:avLst/>
          </a:prstGeom>
        </p:spPr>
      </p:pic>
      <p:pic>
        <p:nvPicPr>
          <p:cNvPr id="5" name="Graphic 4" descr="Oil Rig with solid fill">
            <a:extLst>
              <a:ext uri="{FF2B5EF4-FFF2-40B4-BE49-F238E27FC236}">
                <a16:creationId xmlns:a16="http://schemas.microsoft.com/office/drawing/2014/main" id="{E08BAD43-E2B1-EAFF-EDEF-3480112A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5300" y="2895600"/>
            <a:ext cx="914400" cy="914400"/>
          </a:xfrm>
          <a:prstGeom prst="rect">
            <a:avLst/>
          </a:prstGeom>
        </p:spPr>
      </p:pic>
      <p:pic>
        <p:nvPicPr>
          <p:cNvPr id="6" name="Graphic 5" descr="Electric Tower with solid fill">
            <a:extLst>
              <a:ext uri="{FF2B5EF4-FFF2-40B4-BE49-F238E27FC236}">
                <a16:creationId xmlns:a16="http://schemas.microsoft.com/office/drawing/2014/main" id="{EFFDC846-8AE1-5297-51B8-31640A614C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72600" y="16402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45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507D2-4E31-1344-905B-015E2E416E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HERON Demonstration Part 2:</a:t>
            </a:r>
            <a:br>
              <a:rPr lang="en-US" dirty="0"/>
            </a:br>
            <a:r>
              <a:rPr lang="en-US" dirty="0"/>
              <a:t>Full IES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DD05D-D9EF-BB4A-91A3-5AAF65EEA6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Elizabeth Worsham</a:t>
            </a:r>
          </a:p>
          <a:p>
            <a:r>
              <a:rPr lang="en-US" dirty="0"/>
              <a:t>Dylan McDowell</a:t>
            </a:r>
          </a:p>
          <a:p>
            <a:r>
              <a:rPr lang="en-US" dirty="0"/>
              <a:t>Idaho National Laboratory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E6881FA-84CE-4240-A6F8-F464182288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Lise Meitner Program 2 </a:t>
            </a:r>
          </a:p>
          <a:p>
            <a:r>
              <a:rPr lang="en-US" dirty="0"/>
              <a:t>October 26 , 2023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B2804B9-ED22-9013-DF30-37FF75E43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2" y="5881666"/>
            <a:ext cx="1238405" cy="84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40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C29CA-6343-5C76-8235-A1C8D04E9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83A2E-998E-A39D-60E9-42131A671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357" y="1253331"/>
            <a:ext cx="10515600" cy="4351338"/>
          </a:xfrm>
        </p:spPr>
        <p:txBody>
          <a:bodyPr/>
          <a:lstStyle/>
          <a:p>
            <a:r>
              <a:rPr lang="en-US" dirty="0"/>
              <a:t>Navigate into the IES workshop folder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Open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heron_input.xml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+mn-lt"/>
                <a:cs typeface="Courier New" panose="02070309020205020404" pitchFamily="49" charset="0"/>
              </a:rPr>
              <a:t>VSCode</a:t>
            </a:r>
            <a:endParaRPr lang="en-US" dirty="0">
              <a:latin typeface="+mn-lt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Notepad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Emacs</a:t>
            </a:r>
            <a:endParaRPr lang="en-US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E8BE4-B2C8-EE87-C0EE-140D41C4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43" y="1901059"/>
            <a:ext cx="5780909" cy="895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BFE6E2-BB10-C77D-588A-559CC118E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021" y="2879453"/>
            <a:ext cx="5567856" cy="297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78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B33B0-B637-7266-0338-7BA8466A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Debug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227CA-5E83-96AC-528F-7725F6F30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303" y="1164414"/>
            <a:ext cx="4511566" cy="4750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691817-0074-C42D-D78D-0B8CF12E6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91" y="1164414"/>
            <a:ext cx="6655382" cy="1723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CE5221-F8DD-9C5B-A560-650C4E71D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89" y="3049195"/>
            <a:ext cx="4813461" cy="18413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74C24E-A32F-D708-B18F-24692ABB5B36}"/>
              </a:ext>
            </a:extLst>
          </p:cNvPr>
          <p:cNvSpPr/>
          <p:nvPr/>
        </p:nvSpPr>
        <p:spPr>
          <a:xfrm>
            <a:off x="442088" y="4082294"/>
            <a:ext cx="4813461" cy="19969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243910-5897-0D96-FD06-952E2D2F0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88" y="4989804"/>
            <a:ext cx="60960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C30D7C-0EF0-A4BB-9498-4E9C21096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088" y="5742433"/>
            <a:ext cx="6083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4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65737-BD18-2075-763F-857CF8537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HERON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4F194-7312-CE64-BC3E-B71F72204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A7F75-32CC-7DF4-9C3D-B475436A9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88" y="4989804"/>
            <a:ext cx="6096000" cy="63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AA7E7A-C524-C3A7-F506-3289194E1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88" y="5742433"/>
            <a:ext cx="6083300" cy="698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903041-3E02-CF09-0110-20B1090286FD}"/>
              </a:ext>
            </a:extLst>
          </p:cNvPr>
          <p:cNvSpPr txBox="1"/>
          <p:nvPr/>
        </p:nvSpPr>
        <p:spPr>
          <a:xfrm>
            <a:off x="2777986" y="1207311"/>
            <a:ext cx="6954410" cy="34163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Lucida Sans Typewriter" panose="020B0509030504030204" pitchFamily="49" charset="0"/>
              </a:rPr>
              <a:t>module load raven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Lucida Sans Typewriter" panose="020B0509030504030204" pitchFamily="49" charset="0"/>
              </a:rPr>
              <a:t>cd /scratch/&lt;username&gt;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Lucida Sans Typewriter" panose="020B0509030504030204" pitchFamily="49" charset="0"/>
              </a:rPr>
              <a:t>git clone https://github.com/idaholab/raven.git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Lucida Sans Typewriter" panose="020B0509030504030204" pitchFamily="49" charset="0"/>
              </a:rPr>
              <a:t>cd raven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Lucida Sans Typewriter" panose="020B0509030504030204" pitchFamily="49" charset="0"/>
              </a:rPr>
              <a:t>git submodule update --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Lucida Sans Typewriter" panose="020B0509030504030204" pitchFamily="49" charset="0"/>
              </a:rPr>
              <a:t>init</a:t>
            </a:r>
            <a:r>
              <a:rPr lang="en-US" b="0" i="0" dirty="0">
                <a:solidFill>
                  <a:srgbClr val="242424"/>
                </a:solidFill>
                <a:effectLst/>
                <a:latin typeface="Lucida Sans Typewriter" panose="020B0509030504030204" pitchFamily="49" charset="0"/>
              </a:rPr>
              <a:t> plugins/HERON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Lucida Sans Typewriter" panose="020B0509030504030204" pitchFamily="49" charset="0"/>
              </a:rPr>
              <a:t>git submodule update --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Lucida Sans Typewriter" panose="020B0509030504030204" pitchFamily="49" charset="0"/>
              </a:rPr>
              <a:t>init</a:t>
            </a:r>
            <a:r>
              <a:rPr lang="en-US" b="0" i="0" dirty="0">
                <a:solidFill>
                  <a:srgbClr val="242424"/>
                </a:solidFill>
                <a:effectLst/>
                <a:latin typeface="Lucida Sans Typewriter" panose="020B0509030504030204" pitchFamily="49" charset="0"/>
              </a:rPr>
              <a:t> plugins/TEAL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Lucida Sans Typewriter" panose="020B0509030504030204" pitchFamily="49" charset="0"/>
              </a:rPr>
              <a:t>./scripts/install_plugins.py -s HERON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Lucida Sans Typewriter" panose="020B0509030504030204" pitchFamily="49" charset="0"/>
              </a:rPr>
              <a:t>./scripts/install_plugins.py -s TEAL</a:t>
            </a:r>
          </a:p>
          <a:p>
            <a:endParaRPr lang="en-US" b="0" i="0" dirty="0">
              <a:solidFill>
                <a:srgbClr val="242424"/>
              </a:solidFill>
              <a:effectLst/>
              <a:latin typeface="Lucida Sans Typewriter" panose="020B0509030504030204" pitchFamily="49" charset="0"/>
            </a:endParaRP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Lucida Sans Typewriter" panose="020B0509030504030204" pitchFamily="49" charset="0"/>
              </a:rPr>
              <a:t>cd plugins/HERON/doc/workshop/LM2Tutorial/simple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Lucida Sans Typewriter" panose="020B0509030504030204" pitchFamily="49" charset="0"/>
              </a:rPr>
              <a:t>heron heron_input.xml</a:t>
            </a:r>
          </a:p>
          <a:p>
            <a:r>
              <a:rPr lang="en-US" b="0" i="0" dirty="0" err="1">
                <a:solidFill>
                  <a:srgbClr val="242424"/>
                </a:solidFill>
                <a:effectLst/>
                <a:latin typeface="Lucida Sans Typewriter" panose="020B0509030504030204" pitchFamily="49" charset="0"/>
              </a:rPr>
              <a:t>raven_framework</a:t>
            </a:r>
            <a:r>
              <a:rPr lang="en-US" b="0" i="0" dirty="0">
                <a:solidFill>
                  <a:srgbClr val="242424"/>
                </a:solidFill>
                <a:effectLst/>
                <a:latin typeface="Lucida Sans Typewriter" panose="020B0509030504030204" pitchFamily="49" charset="0"/>
              </a:rPr>
              <a:t> outer.xml</a:t>
            </a:r>
            <a:endParaRPr lang="en-US" dirty="0">
              <a:latin typeface="Lucida Sans Typewriter" panose="020B05090305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109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9AEF0-93EF-A886-6B88-6655B0424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Configuration &amp; Case Information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B49C39A-64D3-B802-E4E8-D16865A86A1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295400"/>
          <a:ext cx="4724400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74376">
                  <a:extLst>
                    <a:ext uri="{9D8B030D-6E8A-4147-A177-3AD203B41FA5}">
                      <a16:colId xmlns:a16="http://schemas.microsoft.com/office/drawing/2014/main" val="1316454003"/>
                    </a:ext>
                  </a:extLst>
                </a:gridCol>
                <a:gridCol w="2750024">
                  <a:extLst>
                    <a:ext uri="{9D8B030D-6E8A-4147-A177-3AD203B41FA5}">
                      <a16:colId xmlns:a16="http://schemas.microsoft.com/office/drawing/2014/main" val="306184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/>
                        <a:t>Project Lifetime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3 Years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621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/>
                        <a:t>Discount Rate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8%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74589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/>
                        <a:t>Tax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757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/>
                        <a:t>Inflation Rate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6%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398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/>
                        <a:t>ARMA Samples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15321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A10F943-1FCA-1860-DF45-BE4473B30A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1744847"/>
              </p:ext>
            </p:extLst>
          </p:nvPr>
        </p:nvGraphicFramePr>
        <p:xfrm>
          <a:off x="5415392" y="1245476"/>
          <a:ext cx="6641900" cy="2213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528">
                  <a:extLst>
                    <a:ext uri="{9D8B030D-6E8A-4147-A177-3AD203B41FA5}">
                      <a16:colId xmlns:a16="http://schemas.microsoft.com/office/drawing/2014/main" val="3646496773"/>
                    </a:ext>
                  </a:extLst>
                </a:gridCol>
                <a:gridCol w="1892506">
                  <a:extLst>
                    <a:ext uri="{9D8B030D-6E8A-4147-A177-3AD203B41FA5}">
                      <a16:colId xmlns:a16="http://schemas.microsoft.com/office/drawing/2014/main" val="1439171172"/>
                    </a:ext>
                  </a:extLst>
                </a:gridCol>
                <a:gridCol w="1707866">
                  <a:extLst>
                    <a:ext uri="{9D8B030D-6E8A-4147-A177-3AD203B41FA5}">
                      <a16:colId xmlns:a16="http://schemas.microsoft.com/office/drawing/2014/main" val="2213110484"/>
                    </a:ext>
                  </a:extLst>
                </a:gridCol>
              </a:tblGrid>
              <a:tr h="328935">
                <a:tc>
                  <a:txBody>
                    <a:bodyPr/>
                    <a:lstStyle/>
                    <a:p>
                      <a:r>
                        <a:rPr lang="en-US" sz="1600"/>
                        <a:t>Component</a:t>
                      </a:r>
                    </a:p>
                  </a:txBody>
                  <a:tcPr marL="81108" marR="81108" marT="40553" marB="40553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Capital Expenditure</a:t>
                      </a:r>
                    </a:p>
                  </a:txBody>
                  <a:tcPr marL="81108" marR="81108" marT="40553" marB="40553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Fixed O&amp;M</a:t>
                      </a:r>
                    </a:p>
                  </a:txBody>
                  <a:tcPr marL="81108" marR="81108" marT="40553" marB="40553"/>
                </a:tc>
                <a:extLst>
                  <a:ext uri="{0D108BD9-81ED-4DB2-BD59-A6C34878D82A}">
                    <a16:rowId xmlns:a16="http://schemas.microsoft.com/office/drawing/2014/main" val="3948843479"/>
                  </a:ext>
                </a:extLst>
              </a:tr>
              <a:tr h="328935">
                <a:tc>
                  <a:txBody>
                    <a:bodyPr/>
                    <a:lstStyle/>
                    <a:p>
                      <a:r>
                        <a:rPr lang="en-US" sz="1600"/>
                        <a:t>Nuclear Power Plant (NPP)</a:t>
                      </a:r>
                    </a:p>
                  </a:txBody>
                  <a:tcPr marL="81108" marR="81108" marT="40553" marB="405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$12.8M / MW</a:t>
                      </a:r>
                    </a:p>
                  </a:txBody>
                  <a:tcPr marL="81108" marR="81108" marT="40553" marB="40553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1108" marR="81108" marT="40553" marB="40553"/>
                </a:tc>
                <a:extLst>
                  <a:ext uri="{0D108BD9-81ED-4DB2-BD59-A6C34878D82A}">
                    <a16:rowId xmlns:a16="http://schemas.microsoft.com/office/drawing/2014/main" val="3290742184"/>
                  </a:ext>
                </a:extLst>
              </a:tr>
              <a:tr h="328935">
                <a:tc>
                  <a:txBody>
                    <a:bodyPr/>
                    <a:lstStyle/>
                    <a:p>
                      <a:r>
                        <a:rPr lang="en-US" sz="1600"/>
                        <a:t>Wind Turbine</a:t>
                      </a:r>
                    </a:p>
                  </a:txBody>
                  <a:tcPr marL="81108" marR="81108" marT="40553" marB="405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$1.3M / MW</a:t>
                      </a:r>
                    </a:p>
                  </a:txBody>
                  <a:tcPr marL="81108" marR="81108" marT="40553" marB="405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$15,000 / MW</a:t>
                      </a:r>
                    </a:p>
                  </a:txBody>
                  <a:tcPr marL="81108" marR="81108" marT="40553" marB="40553"/>
                </a:tc>
                <a:extLst>
                  <a:ext uri="{0D108BD9-81ED-4DB2-BD59-A6C34878D82A}">
                    <a16:rowId xmlns:a16="http://schemas.microsoft.com/office/drawing/2014/main" val="1780639345"/>
                  </a:ext>
                </a:extLst>
              </a:tr>
              <a:tr h="328935">
                <a:tc>
                  <a:txBody>
                    <a:bodyPr/>
                    <a:lstStyle/>
                    <a:p>
                      <a:r>
                        <a:rPr lang="en-US" sz="1600"/>
                        <a:t>Steam Turbine</a:t>
                      </a:r>
                    </a:p>
                  </a:txBody>
                  <a:tcPr marL="81108" marR="81108" marT="40553" marB="405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marL="81108" marR="81108" marT="40553" marB="405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-</a:t>
                      </a:r>
                    </a:p>
                  </a:txBody>
                  <a:tcPr marL="81108" marR="81108" marT="40553" marB="40553"/>
                </a:tc>
                <a:extLst>
                  <a:ext uri="{0D108BD9-81ED-4DB2-BD59-A6C34878D82A}">
                    <a16:rowId xmlns:a16="http://schemas.microsoft.com/office/drawing/2014/main" val="4081038207"/>
                  </a:ext>
                </a:extLst>
              </a:tr>
              <a:tr h="567752">
                <a:tc>
                  <a:txBody>
                    <a:bodyPr/>
                    <a:lstStyle/>
                    <a:p>
                      <a:r>
                        <a:rPr lang="en-US" sz="1600"/>
                        <a:t>High Temperature Steam Electrolysis (HTSE)</a:t>
                      </a:r>
                    </a:p>
                  </a:txBody>
                  <a:tcPr marL="81108" marR="81108" marT="40553" marB="405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$1.9M/MW</a:t>
                      </a:r>
                    </a:p>
                  </a:txBody>
                  <a:tcPr marL="81108" marR="81108" marT="40553" marB="405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$131,333 /MW</a:t>
                      </a:r>
                    </a:p>
                  </a:txBody>
                  <a:tcPr marL="81108" marR="81108" marT="40553" marB="40553"/>
                </a:tc>
                <a:extLst>
                  <a:ext uri="{0D108BD9-81ED-4DB2-BD59-A6C34878D82A}">
                    <a16:rowId xmlns:a16="http://schemas.microsoft.com/office/drawing/2014/main" val="1202152855"/>
                  </a:ext>
                </a:extLst>
              </a:tr>
              <a:tr h="328935">
                <a:tc>
                  <a:txBody>
                    <a:bodyPr/>
                    <a:lstStyle/>
                    <a:p>
                      <a:r>
                        <a:rPr lang="en-US" sz="1600"/>
                        <a:t>Hydrogen Storage</a:t>
                      </a:r>
                    </a:p>
                  </a:txBody>
                  <a:tcPr marL="81108" marR="81108" marT="40553" marB="405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$1.2M/MW</a:t>
                      </a:r>
                    </a:p>
                  </a:txBody>
                  <a:tcPr marL="81108" marR="81108" marT="40553" marB="405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marL="81108" marR="81108" marT="40553" marB="40553"/>
                </a:tc>
                <a:extLst>
                  <a:ext uri="{0D108BD9-81ED-4DB2-BD59-A6C34878D82A}">
                    <a16:rowId xmlns:a16="http://schemas.microsoft.com/office/drawing/2014/main" val="3918354286"/>
                  </a:ext>
                </a:extLst>
              </a:tr>
            </a:tbl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2920E86A-7D8A-82C4-AA51-FB2A2D4C0B44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3810000"/>
          <a:ext cx="6570892" cy="1066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285446">
                  <a:extLst>
                    <a:ext uri="{9D8B030D-6E8A-4147-A177-3AD203B41FA5}">
                      <a16:colId xmlns:a16="http://schemas.microsoft.com/office/drawing/2014/main" val="3034530211"/>
                    </a:ext>
                  </a:extLst>
                </a:gridCol>
                <a:gridCol w="3285446">
                  <a:extLst>
                    <a:ext uri="{9D8B030D-6E8A-4147-A177-3AD203B41FA5}">
                      <a16:colId xmlns:a16="http://schemas.microsoft.com/office/drawing/2014/main" val="2310496249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r>
                        <a:rPr lang="en-US" sz="1800"/>
                        <a:t>Component</a:t>
                      </a:r>
                    </a:p>
                  </a:txBody>
                  <a:tcPr marL="65037" marR="65037" marT="32518" marB="3251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Sales Price</a:t>
                      </a:r>
                    </a:p>
                  </a:txBody>
                  <a:tcPr marL="65037" marR="65037" marT="32518" marB="32518"/>
                </a:tc>
                <a:extLst>
                  <a:ext uri="{0D108BD9-81ED-4DB2-BD59-A6C34878D82A}">
                    <a16:rowId xmlns:a16="http://schemas.microsoft.com/office/drawing/2014/main" val="2444643952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r>
                        <a:rPr lang="en-US" sz="1800"/>
                        <a:t>Energy Grid Market</a:t>
                      </a:r>
                    </a:p>
                  </a:txBody>
                  <a:tcPr marL="65037" marR="65037" marT="32518" marB="3251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$100 / MW</a:t>
                      </a:r>
                    </a:p>
                  </a:txBody>
                  <a:tcPr marL="65037" marR="65037" marT="32518" marB="32518"/>
                </a:tc>
                <a:extLst>
                  <a:ext uri="{0D108BD9-81ED-4DB2-BD59-A6C34878D82A}">
                    <a16:rowId xmlns:a16="http://schemas.microsoft.com/office/drawing/2014/main" val="3705614650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r>
                        <a:rPr lang="en-US" sz="1800"/>
                        <a:t>Hydrogen Market</a:t>
                      </a:r>
                    </a:p>
                  </a:txBody>
                  <a:tcPr marL="65037" marR="65037" marT="32518" marB="3251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$8 / Kg</a:t>
                      </a:r>
                    </a:p>
                  </a:txBody>
                  <a:tcPr marL="65037" marR="65037" marT="32518" marB="32518"/>
                </a:tc>
                <a:extLst>
                  <a:ext uri="{0D108BD9-81ED-4DB2-BD59-A6C34878D82A}">
                    <a16:rowId xmlns:a16="http://schemas.microsoft.com/office/drawing/2014/main" val="2451866870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38AED000-EDDF-8E0F-6D9E-F3C9FA755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26" y="3428999"/>
            <a:ext cx="5274607" cy="295193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0B9BECC-6EE6-0E25-BE84-B5B4F6A89700}"/>
              </a:ext>
            </a:extLst>
          </p:cNvPr>
          <p:cNvSpPr txBox="1"/>
          <p:nvPr/>
        </p:nvSpPr>
        <p:spPr>
          <a:xfrm>
            <a:off x="0" y="6380935"/>
            <a:ext cx="15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images: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Flaticon.com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576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71927-D5CF-FB62-6E31-9E1D9340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Debug Mode Continued…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24B16-F3FD-6AA3-17D8-0D65D2BBA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65" y="2041743"/>
            <a:ext cx="5872654" cy="39059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9E8248-830F-6BD1-BDF6-DF53F507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91" y="1164414"/>
            <a:ext cx="5872654" cy="547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023007-4A8E-0453-40A3-A42D5A6E4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719" y="1164414"/>
            <a:ext cx="4586416" cy="2142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9BA577-208D-BE03-3CAC-AD96E105B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8407" y="3457984"/>
            <a:ext cx="4698728" cy="283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48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8D540-9D63-2F4E-895F-20D0D7757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Sweep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40B51-AC0D-D3A6-DE6C-6990DA361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let’s go ahead and run an entire sweep case: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FCEC5-C033-D393-FCE0-41DFEEF52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168" y="1896224"/>
            <a:ext cx="7772400" cy="7177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E2EF14-998B-D5D1-4035-A5002079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168" y="2685251"/>
            <a:ext cx="7772400" cy="865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115039-39D1-5F6F-C2E7-FD0FEC935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42" y="3956759"/>
            <a:ext cx="11988115" cy="137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90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AF29-267E-BD2B-E4BF-9B6E7896F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Sweep Run 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2DAF6-65E9-1CCD-C0E8-1AEF62A49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should now be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sweep.csv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inside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IES_o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What system configuration provides the highest mean NPV?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2E0CF-547F-B763-439F-689A6D01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46" y="1773479"/>
            <a:ext cx="7772400" cy="331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36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B7074-5914-568A-46BC-E708F6B82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Hints… 20 Year Investment Horizon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EE161-A8E8-4903-76AE-D91F677CE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8880" y="2860583"/>
            <a:ext cx="7076090" cy="921063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You may also want to change the lifetime nodes to last longer than 5 years: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11435-ED99-85A1-DC9D-252D1FF8C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48643"/>
            <a:ext cx="11027184" cy="921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A5F9DD-37D0-BFAB-6493-33CC68480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32320"/>
            <a:ext cx="7148937" cy="568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2706FF-5468-C6E1-0954-FC5BA40C0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60583"/>
            <a:ext cx="4320680" cy="41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01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77F43-DADC-DAA9-69F8-EDE702B7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Hints… Adding Lithium-Ion Battery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E4B9A-1383-BC94-C703-3C36AB19A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by copying the H2 Storage Node and then modifying as necessary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26F27-7E9C-9F97-04C6-AA52F88B8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1059"/>
            <a:ext cx="6182710" cy="35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62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FC9A-88E2-2A12-EEFE-46C44813A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0266"/>
            <a:ext cx="10515600" cy="1325563"/>
          </a:xfrm>
        </p:spPr>
        <p:txBody>
          <a:bodyPr/>
          <a:lstStyle/>
          <a:p>
            <a:r>
              <a:rPr lang="en-US" dirty="0"/>
              <a:t>Hints… Optimization Runs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4C57E1-8F37-0AD2-532A-C21FE36F1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327093"/>
            <a:ext cx="9342653" cy="4477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9FDD80-A55A-FEA8-B39B-D10ABEB87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10996"/>
            <a:ext cx="5601091" cy="616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32DD5D-9B5C-8486-7E5A-42AFF1811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76285"/>
            <a:ext cx="9416432" cy="362835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9B1BB518-2E80-0263-FA8C-4BFC316BB7B2}"/>
              </a:ext>
            </a:extLst>
          </p:cNvPr>
          <p:cNvSpPr/>
          <p:nvPr/>
        </p:nvSpPr>
        <p:spPr>
          <a:xfrm>
            <a:off x="1692164" y="2630517"/>
            <a:ext cx="357352" cy="5150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545721-8390-1167-86B3-D06BA77EB317}"/>
              </a:ext>
            </a:extLst>
          </p:cNvPr>
          <p:cNvSpPr txBox="1"/>
          <p:nvPr/>
        </p:nvSpPr>
        <p:spPr>
          <a:xfrm>
            <a:off x="2228192" y="2720689"/>
            <a:ext cx="395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 all </a:t>
            </a:r>
            <a:r>
              <a:rPr lang="en-US" dirty="0" err="1">
                <a:solidFill>
                  <a:srgbClr val="FF0000"/>
                </a:solidFill>
              </a:rPr>
              <a:t>sweep_values</a:t>
            </a:r>
            <a:r>
              <a:rPr lang="en-US" dirty="0">
                <a:solidFill>
                  <a:srgbClr val="FF0000"/>
                </a:solidFill>
              </a:rPr>
              <a:t> to </a:t>
            </a:r>
            <a:r>
              <a:rPr lang="en-US" dirty="0" err="1">
                <a:solidFill>
                  <a:srgbClr val="FF0000"/>
                </a:solidFill>
              </a:rPr>
              <a:t>opt_bounds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A3E0D-C4A0-6850-8F19-AACD6BF4C2E1}"/>
              </a:ext>
            </a:extLst>
          </p:cNvPr>
          <p:cNvSpPr txBox="1"/>
          <p:nvPr/>
        </p:nvSpPr>
        <p:spPr>
          <a:xfrm>
            <a:off x="838200" y="3956458"/>
            <a:ext cx="384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</a:t>
            </a:r>
            <a:r>
              <a:rPr lang="en-US" dirty="0">
                <a:solidFill>
                  <a:srgbClr val="FF0000"/>
                </a:solidFill>
              </a:rPr>
              <a:t>: This may take a long time to run!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FC4A33-06DA-97DB-6D12-DACA06C05222}"/>
              </a:ext>
            </a:extLst>
          </p:cNvPr>
          <p:cNvSpPr txBox="1"/>
          <p:nvPr/>
        </p:nvSpPr>
        <p:spPr>
          <a:xfrm>
            <a:off x="807775" y="4643495"/>
            <a:ext cx="774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see pre-run optimization results, look in: </a:t>
            </a:r>
            <a:r>
              <a:rPr lang="en-US" dirty="0">
                <a:solidFill>
                  <a:srgbClr val="0159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gold/</a:t>
            </a:r>
            <a:r>
              <a:rPr lang="en-US" dirty="0" err="1">
                <a:solidFill>
                  <a:srgbClr val="0159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IES_o</a:t>
            </a:r>
            <a:r>
              <a:rPr lang="en-US" dirty="0">
                <a:solidFill>
                  <a:srgbClr val="0159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/opt_soln_0.csv</a:t>
            </a:r>
          </a:p>
        </p:txBody>
      </p:sp>
    </p:spTree>
    <p:extLst>
      <p:ext uri="{BB962C8B-B14F-4D97-AF65-F5344CB8AC3E}">
        <p14:creationId xmlns:p14="http://schemas.microsoft.com/office/powerpoint/2010/main" val="244636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C64F-A374-4BF5-ED0A-F8CA6ADB3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Didn’t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419D2-03DF-8FF3-A50E-E6DA0BB9E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Custom Dispatching Strategies</a:t>
            </a:r>
          </a:p>
          <a:p>
            <a:pPr lvl="1"/>
            <a:r>
              <a:rPr lang="en-US" dirty="0"/>
              <a:t>Price-Taker vs. Price-Maker</a:t>
            </a:r>
          </a:p>
          <a:p>
            <a:r>
              <a:rPr lang="en-US" dirty="0"/>
              <a:t>Custom User-Defined Functions</a:t>
            </a:r>
          </a:p>
          <a:p>
            <a:r>
              <a:rPr lang="en-US" dirty="0"/>
              <a:t>Control Strategy for Storage</a:t>
            </a:r>
          </a:p>
          <a:p>
            <a:r>
              <a:rPr lang="en-US" dirty="0"/>
              <a:t>Different HERON Workflows:</a:t>
            </a:r>
          </a:p>
          <a:p>
            <a:pPr lvl="1"/>
            <a:r>
              <a:rPr lang="en-US" dirty="0"/>
              <a:t>DISPATCHES</a:t>
            </a:r>
          </a:p>
          <a:p>
            <a:pPr lvl="1"/>
            <a:r>
              <a:rPr lang="en-US" dirty="0"/>
              <a:t>MOPED</a:t>
            </a:r>
          </a:p>
          <a:p>
            <a:r>
              <a:rPr lang="en-US" dirty="0"/>
              <a:t>We are Open-Source!</a:t>
            </a:r>
          </a:p>
          <a:p>
            <a:pPr lvl="1"/>
            <a:r>
              <a:rPr lang="en-US" dirty="0"/>
              <a:t>Open an issue on repository</a:t>
            </a:r>
          </a:p>
          <a:p>
            <a:pPr lvl="1"/>
            <a:r>
              <a:rPr lang="en-US" dirty="0"/>
              <a:t>Contribute meaningful </a:t>
            </a:r>
            <a:r>
              <a:rPr lang="en-US"/>
              <a:t>code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83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631501-1000-B540-2C6D-CF0D0AA79A13}"/>
              </a:ext>
            </a:extLst>
          </p:cNvPr>
          <p:cNvGrpSpPr/>
          <p:nvPr/>
        </p:nvGrpSpPr>
        <p:grpSpPr>
          <a:xfrm>
            <a:off x="198947" y="247105"/>
            <a:ext cx="10466677" cy="6464246"/>
            <a:chOff x="198947" y="247105"/>
            <a:chExt cx="10466677" cy="646424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8EDD0AE-6B98-DD4A-91E2-E1ACE6DE8A38}"/>
                </a:ext>
              </a:extLst>
            </p:cNvPr>
            <p:cNvSpPr/>
            <p:nvPr/>
          </p:nvSpPr>
          <p:spPr>
            <a:xfrm>
              <a:off x="198947" y="247105"/>
              <a:ext cx="1300976" cy="12117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HERON:</a:t>
              </a:r>
            </a:p>
            <a:p>
              <a:pPr algn="ctr"/>
              <a:r>
                <a:rPr lang="en-US" dirty="0"/>
                <a:t>Workflow Writer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78EFB5C-0CC4-0A4C-AF6E-35DF22C66530}"/>
                </a:ext>
              </a:extLst>
            </p:cNvPr>
            <p:cNvSpPr/>
            <p:nvPr/>
          </p:nvSpPr>
          <p:spPr>
            <a:xfrm>
              <a:off x="1846574" y="514676"/>
              <a:ext cx="1300976" cy="148968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RAVEN Outer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270C518-3204-424B-81B3-FC697E397A8E}"/>
                </a:ext>
              </a:extLst>
            </p:cNvPr>
            <p:cNvCxnSpPr>
              <a:cxnSpLocks/>
              <a:stCxn id="63" idx="3"/>
              <a:endCxn id="6" idx="1"/>
            </p:cNvCxnSpPr>
            <p:nvPr/>
          </p:nvCxnSpPr>
          <p:spPr>
            <a:xfrm flipV="1">
              <a:off x="3082786" y="1373504"/>
              <a:ext cx="541312" cy="14465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D3C92DE-6377-1A49-BDE7-E34CC0ED32B3}"/>
                </a:ext>
              </a:extLst>
            </p:cNvPr>
            <p:cNvGrpSpPr/>
            <p:nvPr/>
          </p:nvGrpSpPr>
          <p:grpSpPr>
            <a:xfrm>
              <a:off x="6096000" y="539074"/>
              <a:ext cx="1929909" cy="1693259"/>
              <a:chOff x="6562449" y="3498850"/>
              <a:chExt cx="1929909" cy="1693259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47380625-F797-FA42-A0FE-9EA800756820}"/>
                  </a:ext>
                </a:extLst>
              </p:cNvPr>
              <p:cNvSpPr/>
              <p:nvPr/>
            </p:nvSpPr>
            <p:spPr>
              <a:xfrm>
                <a:off x="6562449" y="3498850"/>
                <a:ext cx="1929909" cy="1693259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/>
                  <a:t>Ensemble:</a:t>
                </a:r>
              </a:p>
            </p:txBody>
          </p:sp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78F97C65-8B82-714E-9565-052F20C7F3D5}"/>
                  </a:ext>
                </a:extLst>
              </p:cNvPr>
              <p:cNvSpPr/>
              <p:nvPr/>
            </p:nvSpPr>
            <p:spPr>
              <a:xfrm>
                <a:off x="6938823" y="3941822"/>
                <a:ext cx="1177159" cy="32582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SynthHist</a:t>
                </a:r>
                <a:endParaRPr lang="en-US" dirty="0"/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DEF7C90-53E3-2340-979D-9895949CA1C9}"/>
                  </a:ext>
                </a:extLst>
              </p:cNvPr>
              <p:cNvSpPr/>
              <p:nvPr/>
            </p:nvSpPr>
            <p:spPr>
              <a:xfrm>
                <a:off x="6938823" y="4323145"/>
                <a:ext cx="1177158" cy="32582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Dispatch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A2195D1F-A182-0547-A46E-903DB6F0483E}"/>
                  </a:ext>
                </a:extLst>
              </p:cNvPr>
              <p:cNvSpPr/>
              <p:nvPr/>
            </p:nvSpPr>
            <p:spPr>
              <a:xfrm>
                <a:off x="6938823" y="4713244"/>
                <a:ext cx="1177158" cy="325821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TEAL</a:t>
                </a:r>
              </a:p>
            </p:txBody>
          </p: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A7FBF2D-CE16-8848-9AC9-0B25DC6B2344}"/>
                </a:ext>
              </a:extLst>
            </p:cNvPr>
            <p:cNvCxnSpPr>
              <a:cxnSpLocks/>
              <a:stCxn id="49" idx="1"/>
              <a:endCxn id="36" idx="3"/>
            </p:cNvCxnSpPr>
            <p:nvPr/>
          </p:nvCxnSpPr>
          <p:spPr>
            <a:xfrm flipH="1">
              <a:off x="7649532" y="1332737"/>
              <a:ext cx="831515" cy="19354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6EB9CE4-C57A-5B7A-CA97-7C48D363108D}"/>
                </a:ext>
              </a:extLst>
            </p:cNvPr>
            <p:cNvGrpSpPr/>
            <p:nvPr/>
          </p:nvGrpSpPr>
          <p:grpSpPr>
            <a:xfrm>
              <a:off x="3624098" y="514675"/>
              <a:ext cx="2221125" cy="1717657"/>
              <a:chOff x="4200729" y="1825890"/>
              <a:chExt cx="2221125" cy="1717657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F4FDA0B-E36E-0245-BAC0-E0D159550B94}"/>
                  </a:ext>
                </a:extLst>
              </p:cNvPr>
              <p:cNvSpPr/>
              <p:nvPr/>
            </p:nvSpPr>
            <p:spPr>
              <a:xfrm>
                <a:off x="4200729" y="1825890"/>
                <a:ext cx="2221125" cy="1717657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/>
                  <a:t>RAVEN Inner</a:t>
                </a:r>
              </a:p>
            </p:txBody>
          </p:sp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E14B5729-32FE-FF4E-855F-1F2F777DA8A3}"/>
                  </a:ext>
                </a:extLst>
              </p:cNvPr>
              <p:cNvSpPr/>
              <p:nvPr/>
            </p:nvSpPr>
            <p:spPr>
              <a:xfrm>
                <a:off x="4259501" y="2228427"/>
                <a:ext cx="1396742" cy="413408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/>
                  <a:t>Sample</a:t>
                </a:r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A146DA5D-FC0E-884C-9DA8-16D793A174FF}"/>
                  </a:ext>
                </a:extLst>
              </p:cNvPr>
              <p:cNvSpPr/>
              <p:nvPr/>
            </p:nvSpPr>
            <p:spPr>
              <a:xfrm>
                <a:off x="4635469" y="3077314"/>
                <a:ext cx="1396743" cy="413408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/>
                  <a:t>Postprocess</a:t>
                </a:r>
              </a:p>
            </p:txBody>
          </p:sp>
        </p:grp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82152AA1-17A4-5248-94FC-2B918E36B9A5}"/>
                </a:ext>
              </a:extLst>
            </p:cNvPr>
            <p:cNvSpPr/>
            <p:nvPr/>
          </p:nvSpPr>
          <p:spPr>
            <a:xfrm>
              <a:off x="1918513" y="1200528"/>
              <a:ext cx="1164273" cy="635267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Optimize Capacity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A1F91EC-56EA-D072-C89C-3E0FC6F3CB9E}"/>
                </a:ext>
              </a:extLst>
            </p:cNvPr>
            <p:cNvSpPr/>
            <p:nvPr/>
          </p:nvSpPr>
          <p:spPr>
            <a:xfrm rot="16200000">
              <a:off x="2945631" y="1085729"/>
              <a:ext cx="833273" cy="22959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Portfolio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6365E7C-D5E2-BE46-AE53-A3EDD5C63E07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 flipV="1">
              <a:off x="5764830" y="1385704"/>
              <a:ext cx="331170" cy="10940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03E3D64-AB60-BF0B-2C48-3F1539DC37F2}"/>
                </a:ext>
              </a:extLst>
            </p:cNvPr>
            <p:cNvGrpSpPr/>
            <p:nvPr/>
          </p:nvGrpSpPr>
          <p:grpSpPr>
            <a:xfrm>
              <a:off x="8481047" y="568112"/>
              <a:ext cx="2184577" cy="1529249"/>
              <a:chOff x="7770344" y="518844"/>
              <a:chExt cx="2184577" cy="1529249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18BE135C-42E2-FD42-9EE0-FFE85A38A592}"/>
                  </a:ext>
                </a:extLst>
              </p:cNvPr>
              <p:cNvSpPr/>
              <p:nvPr/>
            </p:nvSpPr>
            <p:spPr>
              <a:xfrm>
                <a:off x="7770344" y="518844"/>
                <a:ext cx="2184577" cy="1529249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 err="1"/>
                  <a:t>DispatchManager</a:t>
                </a:r>
                <a:endParaRPr lang="en-US" dirty="0"/>
              </a:p>
            </p:txBody>
          </p: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68F093F8-221A-9745-B8F7-11172EF27472}"/>
                  </a:ext>
                </a:extLst>
              </p:cNvPr>
              <p:cNvSpPr/>
              <p:nvPr/>
            </p:nvSpPr>
            <p:spPr>
              <a:xfrm>
                <a:off x="8194997" y="1360536"/>
                <a:ext cx="1428754" cy="60851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Optimize Dispatch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BCF61197-0846-EAD2-70DD-D52C51AF42D7}"/>
                  </a:ext>
                </a:extLst>
              </p:cNvPr>
              <p:cNvSpPr/>
              <p:nvPr/>
            </p:nvSpPr>
            <p:spPr>
              <a:xfrm>
                <a:off x="8136216" y="903237"/>
                <a:ext cx="1567929" cy="420667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Loop Structure</a:t>
                </a:r>
              </a:p>
            </p:txBody>
          </p:sp>
        </p:grp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45FF4FCA-FB7A-5610-97B6-BAA745CC1C85}"/>
                </a:ext>
              </a:extLst>
            </p:cNvPr>
            <p:cNvCxnSpPr>
              <a:stCxn id="4" idx="3"/>
              <a:endCxn id="5" idx="0"/>
            </p:cNvCxnSpPr>
            <p:nvPr/>
          </p:nvCxnSpPr>
          <p:spPr>
            <a:xfrm flipV="1">
              <a:off x="1499923" y="514676"/>
              <a:ext cx="997139" cy="338312"/>
            </a:xfrm>
            <a:prstGeom prst="bentConnector4">
              <a:avLst>
                <a:gd name="adj1" fmla="val 17382"/>
                <a:gd name="adj2" fmla="val 14414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EA2480BE-1854-0F34-BBBB-9B576BBE7A10}"/>
                </a:ext>
              </a:extLst>
            </p:cNvPr>
            <p:cNvCxnSpPr>
              <a:cxnSpLocks/>
              <a:stCxn id="4" idx="3"/>
              <a:endCxn id="6" idx="0"/>
            </p:cNvCxnSpPr>
            <p:nvPr/>
          </p:nvCxnSpPr>
          <p:spPr>
            <a:xfrm flipV="1">
              <a:off x="1499923" y="514675"/>
              <a:ext cx="3234738" cy="338313"/>
            </a:xfrm>
            <a:prstGeom prst="bentConnector4">
              <a:avLst>
                <a:gd name="adj1" fmla="val 5366"/>
                <a:gd name="adj2" fmla="val 144667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433CE8D-5425-5249-AF36-76D130E759D1}"/>
                </a:ext>
              </a:extLst>
            </p:cNvPr>
            <p:cNvCxnSpPr>
              <a:cxnSpLocks/>
              <a:stCxn id="56" idx="1"/>
              <a:endCxn id="37" idx="3"/>
            </p:cNvCxnSpPr>
            <p:nvPr/>
          </p:nvCxnSpPr>
          <p:spPr>
            <a:xfrm flipH="1">
              <a:off x="7649532" y="1714060"/>
              <a:ext cx="1256168" cy="2023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7E5E590-E62D-5CE8-10B7-23F22392EB72}"/>
                </a:ext>
              </a:extLst>
            </p:cNvPr>
            <p:cNvSpPr/>
            <p:nvPr/>
          </p:nvSpPr>
          <p:spPr>
            <a:xfrm>
              <a:off x="3824812" y="1016100"/>
              <a:ext cx="1396742" cy="413408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Sample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90B22DB-C472-CB29-64AC-DDAB751CAF87}"/>
                </a:ext>
              </a:extLst>
            </p:cNvPr>
            <p:cNvSpPr/>
            <p:nvPr/>
          </p:nvSpPr>
          <p:spPr>
            <a:xfrm>
              <a:off x="3989970" y="1097696"/>
              <a:ext cx="1396742" cy="413408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Sample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4AB4B22-A5E5-DE76-2179-03C8C7098A85}"/>
                </a:ext>
              </a:extLst>
            </p:cNvPr>
            <p:cNvSpPr/>
            <p:nvPr/>
          </p:nvSpPr>
          <p:spPr>
            <a:xfrm>
              <a:off x="4195434" y="1185916"/>
              <a:ext cx="1396742" cy="413408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Sample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781D123-B007-07EF-70D5-3F0835E1D536}"/>
                </a:ext>
              </a:extLst>
            </p:cNvPr>
            <p:cNvSpPr/>
            <p:nvPr/>
          </p:nvSpPr>
          <p:spPr>
            <a:xfrm>
              <a:off x="4368088" y="1288403"/>
              <a:ext cx="1396742" cy="413408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Sample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B1F2E2E-BBC3-26CC-0C4E-52A2E81BFCB1}"/>
                </a:ext>
              </a:extLst>
            </p:cNvPr>
            <p:cNvCxnSpPr>
              <a:cxnSpLocks/>
              <a:stCxn id="61" idx="1"/>
            </p:cNvCxnSpPr>
            <p:nvPr/>
          </p:nvCxnSpPr>
          <p:spPr>
            <a:xfrm flipH="1" flipV="1">
              <a:off x="3074335" y="1806233"/>
              <a:ext cx="984503" cy="1665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44D5EDBC-71DE-7C53-148A-15D1EEE0FFDF}"/>
                </a:ext>
              </a:extLst>
            </p:cNvPr>
            <p:cNvSpPr/>
            <p:nvPr/>
          </p:nvSpPr>
          <p:spPr>
            <a:xfrm>
              <a:off x="3109104" y="1780539"/>
              <a:ext cx="744703" cy="22959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E[NPV]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338ED15-1435-765F-4C5F-FB1F92FE7758}"/>
                </a:ext>
              </a:extLst>
            </p:cNvPr>
            <p:cNvGrpSpPr/>
            <p:nvPr/>
          </p:nvGrpSpPr>
          <p:grpSpPr>
            <a:xfrm>
              <a:off x="407634" y="2437169"/>
              <a:ext cx="7105974" cy="4274182"/>
              <a:chOff x="7770344" y="518844"/>
              <a:chExt cx="7105974" cy="4274182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DA00E04F-50CB-8BAB-C379-E879D0734543}"/>
                  </a:ext>
                </a:extLst>
              </p:cNvPr>
              <p:cNvSpPr/>
              <p:nvPr/>
            </p:nvSpPr>
            <p:spPr>
              <a:xfrm>
                <a:off x="7770344" y="518844"/>
                <a:ext cx="7105974" cy="4274182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 err="1"/>
                  <a:t>DispatchManager</a:t>
                </a:r>
                <a:endParaRPr lang="en-US" dirty="0"/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10B4B606-4254-BAD9-9B9A-221278A6CE0A}"/>
                  </a:ext>
                </a:extLst>
              </p:cNvPr>
              <p:cNvSpPr/>
              <p:nvPr/>
            </p:nvSpPr>
            <p:spPr>
              <a:xfrm>
                <a:off x="8242447" y="1042412"/>
                <a:ext cx="6507188" cy="370000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For each year …</a:t>
                </a:r>
              </a:p>
            </p:txBody>
          </p:sp>
        </p:grp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E9F22364-5109-8448-1CB5-19DDB7201BA4}"/>
                </a:ext>
              </a:extLst>
            </p:cNvPr>
            <p:cNvSpPr/>
            <p:nvPr/>
          </p:nvSpPr>
          <p:spPr>
            <a:xfrm>
              <a:off x="1114494" y="3429000"/>
              <a:ext cx="6200706" cy="318189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For each cluster …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96FCF4EF-8304-E88F-20F5-D8C25E8A74C4}"/>
                </a:ext>
              </a:extLst>
            </p:cNvPr>
            <p:cNvSpPr/>
            <p:nvPr/>
          </p:nvSpPr>
          <p:spPr>
            <a:xfrm>
              <a:off x="1420976" y="3947114"/>
              <a:ext cx="5807960" cy="260033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… optimize dispatch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E6BF7AC6-64C6-A455-D4A5-7859C4CAC75C}"/>
                </a:ext>
              </a:extLst>
            </p:cNvPr>
            <p:cNvSpPr/>
            <p:nvPr/>
          </p:nvSpPr>
          <p:spPr>
            <a:xfrm>
              <a:off x="1530771" y="4606539"/>
              <a:ext cx="5588370" cy="41340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Time History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65924E47-FB58-A18A-C7A2-ADAEEE955D8D}"/>
                </a:ext>
              </a:extLst>
            </p:cNvPr>
            <p:cNvSpPr/>
            <p:nvPr/>
          </p:nvSpPr>
          <p:spPr>
            <a:xfrm>
              <a:off x="1788447" y="4506485"/>
              <a:ext cx="1428754" cy="60851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Optimization Window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AFFFAE5-D69A-9AB5-5B02-7BECA70F1493}"/>
                </a:ext>
              </a:extLst>
            </p:cNvPr>
            <p:cNvCxnSpPr>
              <a:cxnSpLocks/>
            </p:cNvCxnSpPr>
            <p:nvPr/>
          </p:nvCxnSpPr>
          <p:spPr>
            <a:xfrm>
              <a:off x="3217201" y="4815908"/>
              <a:ext cx="2425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601C74A-548A-44EE-1844-E71D1552D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558"/>
            <a:stretch/>
          </p:blipFill>
          <p:spPr>
            <a:xfrm>
              <a:off x="1649968" y="5242943"/>
              <a:ext cx="3027994" cy="1121452"/>
            </a:xfrm>
            <a:prstGeom prst="rect">
              <a:avLst/>
            </a:prstGeom>
          </p:spPr>
        </p:pic>
        <p:cxnSp>
          <p:nvCxnSpPr>
            <p:cNvPr id="45" name="Elbow Connector 44">
              <a:extLst>
                <a:ext uri="{FF2B5EF4-FFF2-40B4-BE49-F238E27FC236}">
                  <a16:creationId xmlns:a16="http://schemas.microsoft.com/office/drawing/2014/main" id="{5A3B9058-DCB8-484B-EB0C-B0EC81407357}"/>
                </a:ext>
              </a:extLst>
            </p:cNvPr>
            <p:cNvCxnSpPr>
              <a:stCxn id="49" idx="2"/>
              <a:endCxn id="28" idx="3"/>
            </p:cNvCxnSpPr>
            <p:nvPr/>
          </p:nvCxnSpPr>
          <p:spPr>
            <a:xfrm rot="5400000">
              <a:off x="7305023" y="2305946"/>
              <a:ext cx="2476899" cy="2059728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25B924A-16B9-BCE0-F28E-22CCA2318C6A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849435" y="1458871"/>
              <a:ext cx="243871" cy="9723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BE252831-60B3-D959-009C-959411B8E1B2}"/>
                </a:ext>
              </a:extLst>
            </p:cNvPr>
            <p:cNvSpPr/>
            <p:nvPr/>
          </p:nvSpPr>
          <p:spPr>
            <a:xfrm>
              <a:off x="293460" y="1684715"/>
              <a:ext cx="1314840" cy="46332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Technology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Characteristics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886011-8AE1-AED4-90E1-1BBEAE297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7900" y="4478106"/>
            <a:ext cx="24384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HERON Calculation Flow</a:t>
            </a:r>
          </a:p>
        </p:txBody>
      </p:sp>
    </p:spTree>
    <p:extLst>
      <p:ext uri="{BB962C8B-B14F-4D97-AF65-F5344CB8AC3E}">
        <p14:creationId xmlns:p14="http://schemas.microsoft.com/office/powerpoint/2010/main" val="3640310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A2B53-288A-124C-8139-967E8CAC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CAC0D-F680-484C-A4A6-365AD0D9C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  <a:p>
            <a:pPr lvl="1"/>
            <a:r>
              <a:rPr lang="en-US" dirty="0"/>
              <a:t>NGCC (natural gas electricity generator)</a:t>
            </a:r>
          </a:p>
          <a:p>
            <a:pPr lvl="1"/>
            <a:r>
              <a:rPr lang="en-US" dirty="0"/>
              <a:t>Import (imports electricity from external)</a:t>
            </a:r>
          </a:p>
          <a:p>
            <a:pPr lvl="1"/>
            <a:r>
              <a:rPr lang="en-US" dirty="0"/>
              <a:t>Grid (demand to be met)</a:t>
            </a:r>
          </a:p>
          <a:p>
            <a:endParaRPr lang="en-US" dirty="0"/>
          </a:p>
          <a:p>
            <a:r>
              <a:rPr lang="en-US" dirty="0"/>
              <a:t>Objective</a:t>
            </a:r>
          </a:p>
          <a:p>
            <a:pPr lvl="1"/>
            <a:r>
              <a:rPr lang="en-US" dirty="0"/>
              <a:t>How big should the NGCC be built to minimize costs?</a:t>
            </a:r>
          </a:p>
        </p:txBody>
      </p:sp>
      <p:pic>
        <p:nvPicPr>
          <p:cNvPr id="4" name="Graphic 3" descr="Cruise ship with solid fill">
            <a:extLst>
              <a:ext uri="{FF2B5EF4-FFF2-40B4-BE49-F238E27FC236}">
                <a16:creationId xmlns:a16="http://schemas.microsoft.com/office/drawing/2014/main" id="{A2A3E6EE-2C9A-EC49-BE7C-C131976AF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5400" y="1905000"/>
            <a:ext cx="914400" cy="914400"/>
          </a:xfrm>
          <a:prstGeom prst="rect">
            <a:avLst/>
          </a:prstGeom>
        </p:spPr>
      </p:pic>
      <p:pic>
        <p:nvPicPr>
          <p:cNvPr id="5" name="Graphic 4" descr="Oil Rig with solid fill">
            <a:extLst>
              <a:ext uri="{FF2B5EF4-FFF2-40B4-BE49-F238E27FC236}">
                <a16:creationId xmlns:a16="http://schemas.microsoft.com/office/drawing/2014/main" id="{7A4015B5-4141-0E40-83AF-F582B2764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4461" y="1828800"/>
            <a:ext cx="914400" cy="914400"/>
          </a:xfrm>
          <a:prstGeom prst="rect">
            <a:avLst/>
          </a:prstGeom>
        </p:spPr>
      </p:pic>
      <p:pic>
        <p:nvPicPr>
          <p:cNvPr id="6" name="Graphic 5" descr="Electric Tower with solid fill">
            <a:extLst>
              <a:ext uri="{FF2B5EF4-FFF2-40B4-BE49-F238E27FC236}">
                <a16:creationId xmlns:a16="http://schemas.microsoft.com/office/drawing/2014/main" id="{5406B99B-4158-6741-BCC9-51AEE8B687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17000" y="1741876"/>
            <a:ext cx="914400" cy="914400"/>
          </a:xfrm>
          <a:prstGeom prst="rect">
            <a:avLst/>
          </a:prstGeom>
        </p:spPr>
      </p:pic>
      <p:pic>
        <p:nvPicPr>
          <p:cNvPr id="7" name="Graphic 6" descr="Money with solid fill">
            <a:extLst>
              <a:ext uri="{FF2B5EF4-FFF2-40B4-BE49-F238E27FC236}">
                <a16:creationId xmlns:a16="http://schemas.microsoft.com/office/drawing/2014/main" id="{6297D792-C055-FA46-A264-8E48D58FB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74200" y="3649390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98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A2B53-288A-124C-8139-967E8CAC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CAC0D-F680-484C-A4A6-365AD0D9C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Guiding Physics/Economics (Drivers)</a:t>
            </a:r>
          </a:p>
          <a:p>
            <a:pPr lvl="1"/>
            <a:r>
              <a:rPr lang="en-US" dirty="0"/>
              <a:t>Grid</a:t>
            </a:r>
          </a:p>
          <a:p>
            <a:pPr lvl="2"/>
            <a:r>
              <a:rPr lang="en-US" dirty="0"/>
              <a:t>fixed demand to be met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NGCC</a:t>
            </a:r>
          </a:p>
          <a:p>
            <a:pPr lvl="2"/>
            <a:r>
              <a:rPr lang="en-US" dirty="0"/>
              <a:t>Capital cost for sizing</a:t>
            </a:r>
          </a:p>
          <a:p>
            <a:pPr lvl="2"/>
            <a:r>
              <a:rPr lang="en-US" dirty="0"/>
              <a:t>Variable cost for dispatching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Import</a:t>
            </a:r>
          </a:p>
          <a:p>
            <a:pPr lvl="2"/>
            <a:r>
              <a:rPr lang="en-US" dirty="0"/>
              <a:t>Variable cost (expensive!) for providing electricity</a:t>
            </a:r>
          </a:p>
        </p:txBody>
      </p:sp>
      <p:pic>
        <p:nvPicPr>
          <p:cNvPr id="5" name="Graphic 4" descr="Cruise ship with solid fill">
            <a:extLst>
              <a:ext uri="{FF2B5EF4-FFF2-40B4-BE49-F238E27FC236}">
                <a16:creationId xmlns:a16="http://schemas.microsoft.com/office/drawing/2014/main" id="{3113DE4A-9793-754D-B663-C61282D8D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2600" y="4191000"/>
            <a:ext cx="914400" cy="914400"/>
          </a:xfrm>
          <a:prstGeom prst="rect">
            <a:avLst/>
          </a:prstGeom>
        </p:spPr>
      </p:pic>
      <p:pic>
        <p:nvPicPr>
          <p:cNvPr id="7" name="Graphic 6" descr="Oil Rig with solid fill">
            <a:extLst>
              <a:ext uri="{FF2B5EF4-FFF2-40B4-BE49-F238E27FC236}">
                <a16:creationId xmlns:a16="http://schemas.microsoft.com/office/drawing/2014/main" id="{3BF1D2A9-FCDD-FC47-A49F-24438C048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5300" y="2895600"/>
            <a:ext cx="914400" cy="914400"/>
          </a:xfrm>
          <a:prstGeom prst="rect">
            <a:avLst/>
          </a:prstGeom>
        </p:spPr>
      </p:pic>
      <p:pic>
        <p:nvPicPr>
          <p:cNvPr id="9" name="Graphic 8" descr="Electric Tower with solid fill">
            <a:extLst>
              <a:ext uri="{FF2B5EF4-FFF2-40B4-BE49-F238E27FC236}">
                <a16:creationId xmlns:a16="http://schemas.microsoft.com/office/drawing/2014/main" id="{2A840810-9206-9642-920C-EA4AB12E1C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72600" y="16402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1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D0AB2-9C10-6348-97B3-7B5E8B570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to HERON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A48FD-7AF9-4A45-8676-2A3C95C2E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1231900"/>
            <a:ext cx="10515600" cy="4720449"/>
          </a:xfrm>
        </p:spPr>
        <p:txBody>
          <a:bodyPr>
            <a:normAutofit/>
          </a:bodyPr>
          <a:lstStyle/>
          <a:p>
            <a:r>
              <a:rPr lang="en-US" dirty="0"/>
              <a:t>See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HERON/doc/workshop/LM2Tutorial/simple/heron_input.xml</a:t>
            </a:r>
          </a:p>
          <a:p>
            <a:r>
              <a:rPr lang="en-US" dirty="0"/>
              <a:t>Case</a:t>
            </a:r>
          </a:p>
          <a:p>
            <a:pPr lvl="1"/>
            <a:r>
              <a:rPr lang="en-US" dirty="0"/>
              <a:t>Global information about the problem</a:t>
            </a:r>
          </a:p>
          <a:p>
            <a:pPr lvl="1"/>
            <a:r>
              <a:rPr lang="en-US" dirty="0"/>
              <a:t>Time shape, discount rates, solvers, etc.</a:t>
            </a:r>
          </a:p>
          <a:p>
            <a:r>
              <a:rPr lang="en-US" dirty="0"/>
              <a:t>Components</a:t>
            </a:r>
          </a:p>
          <a:p>
            <a:pPr lvl="1"/>
            <a:r>
              <a:rPr lang="en-US" dirty="0"/>
              <a:t>Technical and economic properties of each component</a:t>
            </a:r>
          </a:p>
          <a:p>
            <a:pPr lvl="1"/>
            <a:r>
              <a:rPr lang="en-US" dirty="0"/>
              <a:t>Produces and Demands</a:t>
            </a:r>
          </a:p>
          <a:p>
            <a:pPr lvl="1"/>
            <a:r>
              <a:rPr lang="en-US" dirty="0"/>
              <a:t>Dispatch: Independent and Fixed</a:t>
            </a:r>
          </a:p>
          <a:p>
            <a:r>
              <a:rPr lang="en-US" dirty="0" err="1"/>
              <a:t>DataGenerators</a:t>
            </a:r>
            <a:endParaRPr lang="en-US" dirty="0"/>
          </a:p>
          <a:p>
            <a:pPr lvl="1"/>
            <a:r>
              <a:rPr lang="en-US" dirty="0"/>
              <a:t>Synthetic History Data Source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Graphic 4" descr="World with solid fill">
            <a:extLst>
              <a:ext uri="{FF2B5EF4-FFF2-40B4-BE49-F238E27FC236}">
                <a16:creationId xmlns:a16="http://schemas.microsoft.com/office/drawing/2014/main" id="{997A5B95-3C40-6A41-AC8D-93D51C102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000" y="1981200"/>
            <a:ext cx="914400" cy="914400"/>
          </a:xfrm>
          <a:prstGeom prst="rect">
            <a:avLst/>
          </a:prstGeom>
        </p:spPr>
      </p:pic>
      <p:pic>
        <p:nvPicPr>
          <p:cNvPr id="7" name="Graphic 6" descr="Cylinder with solid fill">
            <a:extLst>
              <a:ext uri="{FF2B5EF4-FFF2-40B4-BE49-F238E27FC236}">
                <a16:creationId xmlns:a16="http://schemas.microsoft.com/office/drawing/2014/main" id="{197EBB55-51F7-5644-A17E-58FAAA12E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000" y="3255186"/>
            <a:ext cx="914400" cy="914400"/>
          </a:xfrm>
          <a:prstGeom prst="rect">
            <a:avLst/>
          </a:prstGeom>
        </p:spPr>
      </p:pic>
      <p:pic>
        <p:nvPicPr>
          <p:cNvPr id="9" name="Graphic 8" descr="Statistics outline">
            <a:extLst>
              <a:ext uri="{FF2B5EF4-FFF2-40B4-BE49-F238E27FC236}">
                <a16:creationId xmlns:a16="http://schemas.microsoft.com/office/drawing/2014/main" id="{4A4FD109-3A41-AC44-B5E5-5914ED10F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000" y="45291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44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75EE6-4478-CB4A-AE44-24488C737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by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07B9E-AAFB-F14B-916D-5D6E03299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Grid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Graphic 8" descr="Money with solid fill">
            <a:extLst>
              <a:ext uri="{FF2B5EF4-FFF2-40B4-BE49-F238E27FC236}">
                <a16:creationId xmlns:a16="http://schemas.microsoft.com/office/drawing/2014/main" id="{C4370ED2-F612-9847-A57F-B6914EDCB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3000" y="3796894"/>
            <a:ext cx="1485900" cy="1485900"/>
          </a:xfrm>
          <a:prstGeom prst="rect">
            <a:avLst/>
          </a:prstGeom>
        </p:spPr>
      </p:pic>
      <p:pic>
        <p:nvPicPr>
          <p:cNvPr id="7" name="Graphic 6" descr="Electric Tower with solid fill">
            <a:extLst>
              <a:ext uri="{FF2B5EF4-FFF2-40B4-BE49-F238E27FC236}">
                <a16:creationId xmlns:a16="http://schemas.microsoft.com/office/drawing/2014/main" id="{3208DF2D-5CA7-0740-A1F2-2FCA41CF1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3500" y="2133600"/>
            <a:ext cx="1104900" cy="1104900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8BAC91A-25E1-C812-A5EE-7050CF34F21B}"/>
              </a:ext>
            </a:extLst>
          </p:cNvPr>
          <p:cNvGraphicFramePr>
            <a:graphicFrameLocks noGrp="1"/>
          </p:cNvGraphicFramePr>
          <p:nvPr/>
        </p:nvGraphicFramePr>
        <p:xfrm>
          <a:off x="1447800" y="2075032"/>
          <a:ext cx="71628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43025">
                  <a:extLst>
                    <a:ext uri="{9D8B030D-6E8A-4147-A177-3AD203B41FA5}">
                      <a16:colId xmlns:a16="http://schemas.microsoft.com/office/drawing/2014/main" val="616462154"/>
                    </a:ext>
                  </a:extLst>
                </a:gridCol>
                <a:gridCol w="5819775">
                  <a:extLst>
                    <a:ext uri="{9D8B030D-6E8A-4147-A177-3AD203B41FA5}">
                      <a16:colId xmlns:a16="http://schemas.microsoft.com/office/drawing/2014/main" val="407432144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Technical Specs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632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Demands electricity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2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Flexibility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Fixed (must meet demand)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013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From synthetic time series (trained separately)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88194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FC34F5-25D6-065D-274A-16FFECC37F39}"/>
              </a:ext>
            </a:extLst>
          </p:cNvPr>
          <p:cNvGraphicFramePr>
            <a:graphicFrameLocks noGrp="1"/>
          </p:cNvGraphicFramePr>
          <p:nvPr/>
        </p:nvGraphicFramePr>
        <p:xfrm>
          <a:off x="1447800" y="4114800"/>
          <a:ext cx="7162800" cy="1010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43025">
                  <a:extLst>
                    <a:ext uri="{9D8B030D-6E8A-4147-A177-3AD203B41FA5}">
                      <a16:colId xmlns:a16="http://schemas.microsoft.com/office/drawing/2014/main" val="616462154"/>
                    </a:ext>
                  </a:extLst>
                </a:gridCol>
                <a:gridCol w="5819775">
                  <a:extLst>
                    <a:ext uri="{9D8B030D-6E8A-4147-A177-3AD203B41FA5}">
                      <a16:colId xmlns:a16="http://schemas.microsoft.com/office/drawing/2014/main" val="407432144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Economics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632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 is regulated market; minimize cost to meet demand, so there is no sales profit at the grid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2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5589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75EE6-4478-CB4A-AE44-24488C737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by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07B9E-AAFB-F14B-916D-5D6E03299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NGCC</a:t>
            </a:r>
          </a:p>
        </p:txBody>
      </p:sp>
      <p:pic>
        <p:nvPicPr>
          <p:cNvPr id="9" name="Graphic 8" descr="Money with solid fill">
            <a:extLst>
              <a:ext uri="{FF2B5EF4-FFF2-40B4-BE49-F238E27FC236}">
                <a16:creationId xmlns:a16="http://schemas.microsoft.com/office/drawing/2014/main" id="{C4370ED2-F612-9847-A57F-B6914EDCB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3000" y="3796894"/>
            <a:ext cx="1485900" cy="1485900"/>
          </a:xfrm>
          <a:prstGeom prst="rect">
            <a:avLst/>
          </a:prstGeom>
        </p:spPr>
      </p:pic>
      <p:pic>
        <p:nvPicPr>
          <p:cNvPr id="13" name="Graphic 12" descr="Oil Rig with solid fill">
            <a:extLst>
              <a:ext uri="{FF2B5EF4-FFF2-40B4-BE49-F238E27FC236}">
                <a16:creationId xmlns:a16="http://schemas.microsoft.com/office/drawing/2014/main" id="{5DBA7655-EF2A-3D46-91C1-4EB669707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3000" y="2057400"/>
            <a:ext cx="1371600" cy="13716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5534B37-373F-22B8-7534-E280ADD074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955456"/>
              </p:ext>
            </p:extLst>
          </p:nvPr>
        </p:nvGraphicFramePr>
        <p:xfrm>
          <a:off x="1447800" y="2090253"/>
          <a:ext cx="71628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43025">
                  <a:extLst>
                    <a:ext uri="{9D8B030D-6E8A-4147-A177-3AD203B41FA5}">
                      <a16:colId xmlns:a16="http://schemas.microsoft.com/office/drawing/2014/main" val="616462154"/>
                    </a:ext>
                  </a:extLst>
                </a:gridCol>
                <a:gridCol w="5819775">
                  <a:extLst>
                    <a:ext uri="{9D8B030D-6E8A-4147-A177-3AD203B41FA5}">
                      <a16:colId xmlns:a16="http://schemas.microsoft.com/office/drawing/2014/main" val="407432144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Technical Specs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632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Produces electricity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2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Flexibility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Independent (0 to [Capacity] each hour)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013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 from 30 to 50 GW (note: units not included)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88194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700F3FB-4832-D340-4021-324F7925EA48}"/>
              </a:ext>
            </a:extLst>
          </p:cNvPr>
          <p:cNvGraphicFramePr>
            <a:graphicFrameLocks noGrp="1"/>
          </p:cNvGraphicFramePr>
          <p:nvPr/>
        </p:nvGraphicFramePr>
        <p:xfrm>
          <a:off x="1447800" y="4116375"/>
          <a:ext cx="716280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616462154"/>
                    </a:ext>
                  </a:extLst>
                </a:gridCol>
                <a:gridCol w="5638800">
                  <a:extLst>
                    <a:ext uri="{9D8B030D-6E8A-4147-A177-3AD203B41FA5}">
                      <a16:colId xmlns:a16="http://schemas.microsoft.com/office/drawing/2014/main" val="407432144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Economics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632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Capex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Overnight cost of building component per GW installed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42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 O&amp;M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 and fuel costs per GWh produced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487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3603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ES_PPT_2020b.potx  -  Read-Only" id="{F265BF94-FD12-41FA-85C7-01A48AF2C1E2}" vid="{16EFB42D-B802-47C1-81EB-0AE9EF9B68C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2454</TotalTime>
  <Words>1580</Words>
  <Application>Microsoft Office PowerPoint</Application>
  <PresentationFormat>Widescreen</PresentationFormat>
  <Paragraphs>350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Arial Narrow</vt:lpstr>
      <vt:lpstr>Calibri</vt:lpstr>
      <vt:lpstr>Calibri Light</vt:lpstr>
      <vt:lpstr>Consolas</vt:lpstr>
      <vt:lpstr>Courier New</vt:lpstr>
      <vt:lpstr>Lucida Sans Typewriter</vt:lpstr>
      <vt:lpstr>Office Theme</vt:lpstr>
      <vt:lpstr>1_Office Theme</vt:lpstr>
      <vt:lpstr>HERON Demonstration Part 1: Simple System</vt:lpstr>
      <vt:lpstr>Learning by Example</vt:lpstr>
      <vt:lpstr>Set up HERON</vt:lpstr>
      <vt:lpstr>HERON Calculation Flow</vt:lpstr>
      <vt:lpstr>Starter Case</vt:lpstr>
      <vt:lpstr>Starter Case</vt:lpstr>
      <vt:lpstr>Translating to HERON</vt:lpstr>
      <vt:lpstr>Component by Component</vt:lpstr>
      <vt:lpstr>Component by Component</vt:lpstr>
      <vt:lpstr>Component by Component</vt:lpstr>
      <vt:lpstr>Consider the Case</vt:lpstr>
      <vt:lpstr>Demand</vt:lpstr>
      <vt:lpstr>What is Net Present Value?</vt:lpstr>
      <vt:lpstr>Optimization Basics</vt:lpstr>
      <vt:lpstr>Optimization Basics, cont.</vt:lpstr>
      <vt:lpstr>Optimization basics, cont.</vt:lpstr>
      <vt:lpstr>HERON for Optimization</vt:lpstr>
      <vt:lpstr>Things to Look At While Running</vt:lpstr>
      <vt:lpstr>Things to Look At While Running</vt:lpstr>
      <vt:lpstr>Things to Look At While Running</vt:lpstr>
      <vt:lpstr>Things to Look At While Running</vt:lpstr>
      <vt:lpstr>Now that it’s done …</vt:lpstr>
      <vt:lpstr>Things to look at now that it’s done</vt:lpstr>
      <vt:lpstr>Things to look at now that it’s done</vt:lpstr>
      <vt:lpstr>Things to look at now that it’s done</vt:lpstr>
      <vt:lpstr>Wrap up Example 1</vt:lpstr>
      <vt:lpstr>HERON Demonstration Part 2: Full IES System</vt:lpstr>
      <vt:lpstr>Getting Started</vt:lpstr>
      <vt:lpstr>Debug Mode</vt:lpstr>
      <vt:lpstr>System Configuration &amp; Case Information</vt:lpstr>
      <vt:lpstr>Debug Mode Continued…</vt:lpstr>
      <vt:lpstr>Sweep Run</vt:lpstr>
      <vt:lpstr>Sweep Run Continued…</vt:lpstr>
      <vt:lpstr>Hints… 20 Year Investment Horizon</vt:lpstr>
      <vt:lpstr>Hints… Adding Lithium-Ion Battery</vt:lpstr>
      <vt:lpstr>Hints… Optimization Runs</vt:lpstr>
      <vt:lpstr>What We Didn’t Cover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HERON Demonstration Part 1: Simple System</dc:title>
  <dc:creator>Elizabeth K. Worsham</dc:creator>
  <cp:lastModifiedBy>Elizabeth K. Worsham</cp:lastModifiedBy>
  <cp:revision>3</cp:revision>
  <dcterms:created xsi:type="dcterms:W3CDTF">2023-10-17T23:52:33Z</dcterms:created>
  <dcterms:modified xsi:type="dcterms:W3CDTF">2023-10-19T16:57:12Z</dcterms:modified>
</cp:coreProperties>
</file>